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328" r:id="rId3"/>
    <p:sldId id="331" r:id="rId4"/>
    <p:sldId id="259" r:id="rId5"/>
    <p:sldId id="281" r:id="rId6"/>
    <p:sldId id="282" r:id="rId7"/>
    <p:sldId id="262" r:id="rId8"/>
    <p:sldId id="280" r:id="rId9"/>
    <p:sldId id="283" r:id="rId10"/>
    <p:sldId id="288" r:id="rId11"/>
    <p:sldId id="290" r:id="rId12"/>
    <p:sldId id="284" r:id="rId13"/>
    <p:sldId id="285" r:id="rId14"/>
    <p:sldId id="314" r:id="rId15"/>
    <p:sldId id="315" r:id="rId16"/>
    <p:sldId id="292" r:id="rId17"/>
    <p:sldId id="299" r:id="rId18"/>
    <p:sldId id="300" r:id="rId19"/>
    <p:sldId id="312" r:id="rId20"/>
    <p:sldId id="293" r:id="rId21"/>
    <p:sldId id="294" r:id="rId22"/>
    <p:sldId id="295" r:id="rId23"/>
    <p:sldId id="297" r:id="rId24"/>
    <p:sldId id="302" r:id="rId25"/>
    <p:sldId id="303" r:id="rId26"/>
    <p:sldId id="305" r:id="rId27"/>
    <p:sldId id="306" r:id="rId28"/>
    <p:sldId id="307" r:id="rId29"/>
    <p:sldId id="308" r:id="rId30"/>
    <p:sldId id="316"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1"/>
          <p:cNvSpPr>
            <a:spLocks noChangeArrowheads="1"/>
          </p:cNvSpPr>
          <p:nvPr/>
        </p:nvSpPr>
        <p:spPr bwMode="auto">
          <a:xfrm>
            <a:off x="0" y="6400800"/>
            <a:ext cx="12192000" cy="304800"/>
          </a:xfrm>
          <a:prstGeom prst="rect">
            <a:avLst/>
          </a:prstGeom>
          <a:solidFill>
            <a:srgbClr val="C753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defRPr/>
            </a:pPr>
            <a:endParaRPr lang="en-US" altLang="en-US" sz="1800" dirty="0">
              <a:cs typeface="+mn-cs"/>
            </a:endParaRPr>
          </a:p>
        </p:txBody>
      </p:sp>
      <p:pic>
        <p:nvPicPr>
          <p:cNvPr id="5" name="Picture 73" descr="cities black"/>
          <p:cNvPicPr>
            <a:picLocks noChangeAspect="1" noChangeArrowheads="1"/>
          </p:cNvPicPr>
          <p:nvPr/>
        </p:nvPicPr>
        <p:blipFill>
          <a:blip r:embed="rId2">
            <a:extLst>
              <a:ext uri="{28A0092B-C50C-407E-A947-70E740481C1C}">
                <a14:useLocalDpi xmlns:a14="http://schemas.microsoft.com/office/drawing/2010/main" val="0"/>
              </a:ext>
            </a:extLst>
          </a:blip>
          <a:srcRect r="7460" b="3896"/>
          <a:stretch>
            <a:fillRect/>
          </a:stretch>
        </p:blipFill>
        <p:spPr bwMode="auto">
          <a:xfrm>
            <a:off x="3018367" y="6516689"/>
            <a:ext cx="6144684"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4" descr="Shumaker Registered black-or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152401"/>
            <a:ext cx="3655484"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914400" y="2130426"/>
            <a:ext cx="10363200" cy="1470025"/>
          </a:xfrm>
        </p:spPr>
        <p:txBody>
          <a:bodyPr/>
          <a:lstStyle>
            <a:lvl1pPr algn="ctr">
              <a:defRPr sz="4000"/>
            </a:lvl1pPr>
          </a:lstStyle>
          <a:p>
            <a:pPr lvl="0"/>
            <a:r>
              <a:rPr lang="en-US" noProof="0"/>
              <a:t>Click to edit Master title style</a:t>
            </a:r>
          </a:p>
        </p:txBody>
      </p:sp>
      <p:sp>
        <p:nvSpPr>
          <p:cNvPr id="3075"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581378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299928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1219200"/>
            <a:ext cx="28956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219200"/>
            <a:ext cx="84836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555742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pPr lvl="0"/>
            <a:endParaRPr lang="en-US" noProof="0" dirty="0"/>
          </a:p>
        </p:txBody>
      </p:sp>
      <p:sp>
        <p:nvSpPr>
          <p:cNvPr id="4" name="Rectangle 69"/>
          <p:cNvSpPr>
            <a:spLocks noGrp="1" noChangeArrowheads="1"/>
          </p:cNvSpPr>
          <p:nvPr>
            <p:ph type="dt" sz="half" idx="10"/>
          </p:nvPr>
        </p:nvSpPr>
        <p:spPr>
          <a:xfrm>
            <a:off x="609600" y="6245225"/>
            <a:ext cx="2844800" cy="476250"/>
          </a:xfrm>
          <a:prstGeom prst="rect">
            <a:avLst/>
          </a:prstGeom>
        </p:spPr>
        <p:txBody>
          <a:bodyPr/>
          <a:lstStyle>
            <a:lvl1pPr eaLnBrk="0" hangingPunct="0">
              <a:defRPr>
                <a:latin typeface="Arial" charset="0"/>
                <a:cs typeface="+mn-cs"/>
              </a:defRPr>
            </a:lvl1pPr>
          </a:lstStyle>
          <a:p>
            <a:fld id="{E7F09D4F-CA09-47D2-B792-357FCC859B6A}" type="datetimeFigureOut">
              <a:rPr lang="en-US" smtClean="0"/>
              <a:t>2/25/2025</a:t>
            </a:fld>
            <a:endParaRPr lang="en-US" dirty="0"/>
          </a:p>
        </p:txBody>
      </p:sp>
      <p:sp>
        <p:nvSpPr>
          <p:cNvPr id="5" name="Rectangle 70"/>
          <p:cNvSpPr>
            <a:spLocks noGrp="1" noChangeArrowheads="1"/>
          </p:cNvSpPr>
          <p:nvPr>
            <p:ph type="ftr" sz="quarter" idx="11"/>
          </p:nvPr>
        </p:nvSpPr>
        <p:spPr>
          <a:xfrm>
            <a:off x="4165600" y="6245225"/>
            <a:ext cx="3860800" cy="476250"/>
          </a:xfrm>
          <a:prstGeom prst="rect">
            <a:avLst/>
          </a:prstGeom>
        </p:spPr>
        <p:txBody>
          <a:bodyPr/>
          <a:lstStyle>
            <a:lvl1pPr eaLnBrk="0" hangingPunct="0">
              <a:defRPr>
                <a:latin typeface="Arial" charset="0"/>
                <a:cs typeface="+mn-cs"/>
              </a:defRPr>
            </a:lvl1pPr>
          </a:lstStyle>
          <a:p>
            <a:endParaRPr lang="en-US" dirty="0"/>
          </a:p>
        </p:txBody>
      </p:sp>
      <p:sp>
        <p:nvSpPr>
          <p:cNvPr id="6" name="Rectangle 71"/>
          <p:cNvSpPr>
            <a:spLocks noGrp="1" noChangeArrowheads="1"/>
          </p:cNvSpPr>
          <p:nvPr>
            <p:ph type="sldNum" sz="quarter" idx="12"/>
          </p:nvPr>
        </p:nvSpPr>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56006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2482919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4018607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2057400"/>
            <a:ext cx="5689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057400"/>
            <a:ext cx="5689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78551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109906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2946530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273028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318367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2"/>
          <p:cNvSpPr>
            <a:spLocks noGrp="1" noChangeArrowheads="1"/>
          </p:cNvSpPr>
          <p:nvPr>
            <p:ph type="sldNum" sz="quarter" idx="10"/>
          </p:nvPr>
        </p:nvSpPr>
        <p:spPr>
          <a:ln/>
        </p:spPr>
        <p:txBody>
          <a:bodyPr/>
          <a:lstStyle>
            <a:lvl1pPr>
              <a:defRPr/>
            </a:lvl1pPr>
          </a:lstStyle>
          <a:p>
            <a:fld id="{628A7645-F470-47A0-81B6-C8D1D4149E50}" type="slidenum">
              <a:rPr lang="en-US" smtClean="0"/>
              <a:t>‹#›</a:t>
            </a:fld>
            <a:endParaRPr lang="en-US" dirty="0"/>
          </a:p>
        </p:txBody>
      </p:sp>
    </p:spTree>
    <p:extLst>
      <p:ext uri="{BB962C8B-B14F-4D97-AF65-F5344CB8AC3E}">
        <p14:creationId xmlns:p14="http://schemas.microsoft.com/office/powerpoint/2010/main" val="451411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CF8F1"/>
            </a:gs>
            <a:gs pos="100000">
              <a:srgbClr val="EFDCBB"/>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1219200"/>
            <a:ext cx="1158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304800" y="2057400"/>
            <a:ext cx="1158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116" name="Rectangle 92"/>
          <p:cNvSpPr>
            <a:spLocks noGrp="1" noChangeArrowheads="1"/>
          </p:cNvSpPr>
          <p:nvPr>
            <p:ph type="sldNum" sz="quarter" idx="4"/>
          </p:nvPr>
        </p:nvSpPr>
        <p:spPr bwMode="auto">
          <a:xfrm>
            <a:off x="10769600" y="6477000"/>
            <a:ext cx="142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lvl1pPr>
          </a:lstStyle>
          <a:p>
            <a:fld id="{628A7645-F470-47A0-81B6-C8D1D4149E50}" type="slidenum">
              <a:rPr lang="en-US" smtClean="0"/>
              <a:t>‹#›</a:t>
            </a:fld>
            <a:endParaRPr lang="en-US" dirty="0"/>
          </a:p>
        </p:txBody>
      </p:sp>
      <p:pic>
        <p:nvPicPr>
          <p:cNvPr id="1029" name="Picture 93" descr="Shumaker Registered black-orang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 y="152401"/>
            <a:ext cx="24384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791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eaLnBrk="1" fontAlgn="base" hangingPunct="1">
        <a:spcBef>
          <a:spcPct val="0"/>
        </a:spcBef>
        <a:spcAft>
          <a:spcPct val="0"/>
        </a:spcAft>
        <a:defRPr sz="3600" b="1">
          <a:solidFill>
            <a:schemeClr val="tx1"/>
          </a:solidFill>
          <a:latin typeface="Arial" charset="0"/>
        </a:defRPr>
      </a:lvl6pPr>
      <a:lvl7pPr marL="914400" algn="l" rtl="0" eaLnBrk="1" fontAlgn="base" hangingPunct="1">
        <a:spcBef>
          <a:spcPct val="0"/>
        </a:spcBef>
        <a:spcAft>
          <a:spcPct val="0"/>
        </a:spcAft>
        <a:defRPr sz="3600" b="1">
          <a:solidFill>
            <a:schemeClr val="tx1"/>
          </a:solidFill>
          <a:latin typeface="Arial" charset="0"/>
        </a:defRPr>
      </a:lvl7pPr>
      <a:lvl8pPr marL="1371600" algn="l" rtl="0" eaLnBrk="1" fontAlgn="base" hangingPunct="1">
        <a:spcBef>
          <a:spcPct val="0"/>
        </a:spcBef>
        <a:spcAft>
          <a:spcPct val="0"/>
        </a:spcAft>
        <a:defRPr sz="3600" b="1">
          <a:solidFill>
            <a:schemeClr val="tx1"/>
          </a:solidFill>
          <a:latin typeface="Arial" charset="0"/>
        </a:defRPr>
      </a:lvl8pPr>
      <a:lvl9pPr marL="1828800" algn="l" rtl="0" eaLnBrk="1" fontAlgn="base" hangingPunct="1">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3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30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01514"/>
            <a:ext cx="11582400" cy="685800"/>
          </a:xfrm>
        </p:spPr>
        <p:txBody>
          <a:bodyPr/>
          <a:lstStyle/>
          <a:p>
            <a:pPr algn="ctr"/>
            <a:r>
              <a:rPr lang="en-US" dirty="0">
                <a:latin typeface="Times New Roman" panose="02020603050405020304" pitchFamily="18" charset="0"/>
                <a:cs typeface="Times New Roman" panose="02020603050405020304" pitchFamily="18" charset="0"/>
              </a:rPr>
              <a:t>Westchase Community Association, Inc.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Voting Member Rights and Responsibilities</a:t>
            </a:r>
          </a:p>
        </p:txBody>
      </p:sp>
      <p:sp>
        <p:nvSpPr>
          <p:cNvPr id="3" name="Content Placeholder 2"/>
          <p:cNvSpPr>
            <a:spLocks noGrp="1"/>
          </p:cNvSpPr>
          <p:nvPr>
            <p:ph idx="1"/>
          </p:nvPr>
        </p:nvSpPr>
        <p:spPr>
          <a:xfrm>
            <a:off x="304800" y="4138866"/>
            <a:ext cx="11582400" cy="1600200"/>
          </a:xfrm>
        </p:spPr>
        <p:txBody>
          <a:bodyPr/>
          <a:lstStyle/>
          <a:p>
            <a:pPr marL="0" indent="0" algn="ctr">
              <a:buNone/>
            </a:pPr>
            <a:r>
              <a:rPr lang="en-US" dirty="0">
                <a:latin typeface="Times New Roman" panose="02020603050405020304" pitchFamily="18" charset="0"/>
                <a:cs typeface="Times New Roman" panose="02020603050405020304" pitchFamily="18" charset="0"/>
              </a:rPr>
              <a:t>Presented by</a:t>
            </a:r>
          </a:p>
          <a:p>
            <a:pPr marL="0" indent="0" algn="ctr">
              <a:buNone/>
            </a:pPr>
            <a:r>
              <a:rPr lang="en-US" dirty="0">
                <a:latin typeface="Times New Roman" panose="02020603050405020304" pitchFamily="18" charset="0"/>
                <a:cs typeface="Times New Roman" panose="02020603050405020304" pitchFamily="18" charset="0"/>
              </a:rPr>
              <a:t>Shumaker, Loop &amp; Kendrick, LLP</a:t>
            </a:r>
          </a:p>
        </p:txBody>
      </p:sp>
    </p:spTree>
    <p:extLst>
      <p:ext uri="{BB962C8B-B14F-4D97-AF65-F5344CB8AC3E}">
        <p14:creationId xmlns:p14="http://schemas.microsoft.com/office/powerpoint/2010/main" val="1620891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26696"/>
            <a:ext cx="11582400" cy="685800"/>
          </a:xfrm>
        </p:spPr>
        <p:txBody>
          <a:bodyPr/>
          <a:lstStyle/>
          <a:p>
            <a:pPr algn="ctr"/>
            <a:r>
              <a:rPr lang="en-US" sz="2500" dirty="0">
                <a:latin typeface="Times New Roman" panose="02020603050405020304" pitchFamily="18" charset="0"/>
                <a:cs typeface="Times New Roman" panose="02020603050405020304" pitchFamily="18" charset="0"/>
              </a:rPr>
              <a:t>Voting For or Against Amendments to the Declaration and Bylaws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XIII, Section 2 and Bylaws, Art. VI, Section 6</a:t>
            </a:r>
          </a:p>
        </p:txBody>
      </p:sp>
      <p:sp>
        <p:nvSpPr>
          <p:cNvPr id="3" name="Content Placeholder 2"/>
          <p:cNvSpPr>
            <a:spLocks noGrp="1"/>
          </p:cNvSpPr>
          <p:nvPr>
            <p:ph idx="1"/>
          </p:nvPr>
        </p:nvSpPr>
        <p:spPr>
          <a:xfrm>
            <a:off x="304800" y="1712497"/>
            <a:ext cx="11582400" cy="5045750"/>
          </a:xfrm>
        </p:spPr>
        <p:txBody>
          <a:bodyPr/>
          <a:lstStyle/>
          <a:p>
            <a:pPr marL="0" indent="0" algn="ctr">
              <a:buNone/>
            </a:pPr>
            <a:r>
              <a:rPr lang="en-US" sz="1500" b="1" dirty="0">
                <a:latin typeface="Times New Roman" panose="02020603050405020304" pitchFamily="18" charset="0"/>
                <a:cs typeface="Times New Roman" panose="02020603050405020304" pitchFamily="18" charset="0"/>
              </a:rPr>
              <a:t>Article XIII, General Provisions, Section 2</a:t>
            </a:r>
          </a:p>
          <a:p>
            <a:pPr marL="0" indent="0" algn="just">
              <a:buNone/>
            </a:pPr>
            <a:r>
              <a:rPr lang="en-US" sz="1600" b="1" dirty="0">
                <a:latin typeface="Times New Roman" panose="02020603050405020304" pitchFamily="18" charset="0"/>
                <a:cs typeface="Times New Roman" panose="02020603050405020304" pitchFamily="18" charset="0"/>
              </a:rPr>
              <a:t>Section 2.</a:t>
            </a:r>
            <a:r>
              <a:rPr lang="en-US" sz="1500" dirty="0">
                <a:latin typeface="Times New Roman" panose="02020603050405020304" pitchFamily="18" charset="0"/>
                <a:cs typeface="Times New Roman" panose="02020603050405020304" pitchFamily="18" charset="0"/>
              </a:rPr>
              <a:t>        </a:t>
            </a:r>
            <a:r>
              <a:rPr lang="en-US" sz="1500" b="1" u="sng" dirty="0">
                <a:latin typeface="Times New Roman" panose="02020603050405020304" pitchFamily="18" charset="0"/>
                <a:cs typeface="Times New Roman" panose="02020603050405020304" pitchFamily="18" charset="0"/>
              </a:rPr>
              <a:t>Amendment</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This Declaration may be amended only by the affirmative vote or written consent, or any combination thereof, of Voting Members representing seventy-five percent (75%) of the votes of the Association.</a:t>
            </a:r>
            <a:r>
              <a:rPr lang="en-US" sz="1500" dirty="0">
                <a:latin typeface="Times New Roman" panose="02020603050405020304" pitchFamily="18" charset="0"/>
                <a:cs typeface="Times New Roman" panose="02020603050405020304" pitchFamily="18" charset="0"/>
              </a:rPr>
              <a:t>  In addition, the approval requirements set forth in Article XIV hereof shall be met if applicable.  Notwithstanding the foregoing, the percentage of votes necessary to amend a specific clause shall not be less than the prescribed percentage of affirmative votes required for action to be taken under that clause.  Any amendment, to be effective, must be recorded in the public records of Hillsborough County, Florida. …Prior to any vote on an amendment to this Declaration or the Bylaws that requires approval by the Voting Members on behalf of the Members, the Association shall cause to be delivered to all Members of the Association a referendum upon which they may indicate their vote on these matters, in accordance with Article III, Section 3 of this Declaration.</a:t>
            </a:r>
          </a:p>
          <a:p>
            <a:pPr marL="0" indent="0" algn="ctr">
              <a:buNone/>
            </a:pPr>
            <a:endParaRPr lang="en-US" sz="1600" b="1" dirty="0">
              <a:latin typeface="Times New Roman" panose="02020603050405020304" pitchFamily="18" charset="0"/>
              <a:cs typeface="Times New Roman" panose="02020603050405020304" pitchFamily="18" charset="0"/>
            </a:endParaRPr>
          </a:p>
          <a:p>
            <a:pPr marL="0" indent="0" algn="ctr">
              <a:buNone/>
            </a:pPr>
            <a:r>
              <a:rPr lang="en-US" sz="1500" b="1" dirty="0">
                <a:latin typeface="Times New Roman" panose="02020603050405020304" pitchFamily="18" charset="0"/>
                <a:cs typeface="Times New Roman" panose="02020603050405020304" pitchFamily="18" charset="0"/>
              </a:rPr>
              <a:t>Bylaws, Art. VI,, Section 6</a:t>
            </a:r>
          </a:p>
          <a:p>
            <a:pPr marL="0" indent="0">
              <a:buNone/>
            </a:pPr>
            <a:r>
              <a:rPr lang="en-US" sz="1500" b="1" dirty="0">
                <a:latin typeface="Times New Roman" panose="02020603050405020304" pitchFamily="18" charset="0"/>
                <a:cs typeface="Times New Roman" panose="02020603050405020304" pitchFamily="18" charset="0"/>
              </a:rPr>
              <a:t>Section 6.        </a:t>
            </a:r>
            <a:r>
              <a:rPr lang="en-US" sz="1500" b="1" u="sng" dirty="0">
                <a:latin typeface="Times New Roman" panose="02020603050405020304" pitchFamily="18" charset="0"/>
                <a:cs typeface="Times New Roman" panose="02020603050405020304" pitchFamily="18" charset="0"/>
              </a:rPr>
              <a:t>Amendment</a:t>
            </a:r>
            <a:r>
              <a:rPr lang="en-US" sz="1500" b="1" dirty="0">
                <a:latin typeface="Times New Roman" panose="02020603050405020304" pitchFamily="18" charset="0"/>
                <a:cs typeface="Times New Roman" panose="02020603050405020304" pitchFamily="18" charset="0"/>
              </a:rPr>
              <a:t>.  </a:t>
            </a:r>
          </a:p>
          <a:p>
            <a:pPr marL="0" indent="0" algn="just">
              <a:buNone/>
            </a:pPr>
            <a:r>
              <a:rPr lang="en-US" sz="1500" b="1" dirty="0">
                <a:latin typeface="Times New Roman" panose="02020603050405020304" pitchFamily="18" charset="0"/>
                <a:cs typeface="Times New Roman" panose="02020603050405020304" pitchFamily="18" charset="0"/>
              </a:rPr>
              <a:t>These Bylaws may be amended only by the affirmative vote or written consent, or any combination thereof, of Voting Members representing sixty-six percent (66%) of the total votes in the Association.</a:t>
            </a:r>
            <a:r>
              <a:rPr lang="en-US" sz="1500" dirty="0">
                <a:latin typeface="Times New Roman" panose="02020603050405020304" pitchFamily="18" charset="0"/>
                <a:cs typeface="Times New Roman" panose="02020603050405020304" pitchFamily="18" charset="0"/>
              </a:rPr>
              <a:t>  In addition, the approval requirements set forth in Article XIV of the Declaration shall be met, if applicable.  Notwithstanding the foregoing, the percentage of votes necessary to amend a specific clause shall not be less than the prescribed percentage of affirmative votes required for action to be taken under that clause.  Any amendment to be effective must be recorded in the public records of Hillsborough County, Florida. Prior to any vote on an amendment to the Declaration or these Bylaws that requires approval by the Voting Members on behalf of the Members, the Association shall cause to be delivered to all Members of the Association a referendum upon which they may indicate their vote on these matters, in accordance with Article III, Section 3 of the Declaration.</a:t>
            </a:r>
          </a:p>
          <a:p>
            <a:pPr marL="0" indent="0" algn="just">
              <a:buNone/>
            </a:pPr>
            <a:endParaRPr lang="en-US" sz="1600" dirty="0">
              <a:latin typeface="Times New Roman" panose="02020603050405020304" pitchFamily="18" charset="0"/>
              <a:cs typeface="Times New Roman" panose="02020603050405020304" pitchFamily="18" charset="0"/>
            </a:endParaRPr>
          </a:p>
          <a:p>
            <a:pPr marL="0" indent="0" algn="r">
              <a:buNone/>
            </a:pPr>
            <a:endParaRPr lang="en-US" sz="1600" b="1" dirty="0">
              <a:latin typeface="Times New Roman" panose="02020603050405020304" pitchFamily="18" charset="0"/>
              <a:cs typeface="Times New Roman" panose="02020603050405020304" pitchFamily="18" charset="0"/>
            </a:endParaRPr>
          </a:p>
          <a:p>
            <a:pPr marL="0" indent="0" algn="r">
              <a:buNone/>
            </a:pPr>
            <a:endParaRPr lang="en-US" sz="1600" b="1" dirty="0">
              <a:latin typeface="Times New Roman" panose="02020603050405020304" pitchFamily="18" charset="0"/>
              <a:cs typeface="Times New Roman" panose="02020603050405020304" pitchFamily="18" charset="0"/>
            </a:endParaRPr>
          </a:p>
          <a:p>
            <a:pPr marL="0" indent="0" algn="r">
              <a:buNone/>
            </a:pPr>
            <a:endParaRPr lang="en-US" sz="1600" b="1" dirty="0">
              <a:latin typeface="Times New Roman" panose="02020603050405020304" pitchFamily="18" charset="0"/>
              <a:cs typeface="Times New Roman" panose="02020603050405020304" pitchFamily="18" charset="0"/>
            </a:endParaRPr>
          </a:p>
          <a:p>
            <a:pPr marL="0" indent="0" algn="r">
              <a:buNone/>
            </a:pPr>
            <a:r>
              <a:rPr lang="en-US" sz="1600" b="1" dirty="0">
                <a:latin typeface="Times New Roman" panose="02020603050405020304" pitchFamily="18" charset="0"/>
                <a:cs typeface="Times New Roman" panose="02020603050405020304" pitchFamily="18" charset="0"/>
              </a:rPr>
              <a:t>Continued on following page.</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just">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755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20091"/>
            <a:ext cx="11582400" cy="4352109"/>
          </a:xfrm>
        </p:spPr>
        <p:txBody>
          <a:bodyPr/>
          <a:lstStyle/>
          <a:p>
            <a:pPr marL="0" indent="0" algn="ctr">
              <a:buNone/>
            </a:pPr>
            <a:r>
              <a:rPr lang="en-US" sz="1500" b="1" dirty="0">
                <a:latin typeface="Times New Roman" panose="02020603050405020304" pitchFamily="18" charset="0"/>
                <a:cs typeface="Times New Roman" panose="02020603050405020304" pitchFamily="18" charset="0"/>
              </a:rPr>
              <a:t>Article III, Section 3</a:t>
            </a:r>
          </a:p>
          <a:p>
            <a:pPr marL="0" indent="0" algn="ctr">
              <a:buNone/>
            </a:pPr>
            <a:r>
              <a:rPr lang="en-US" sz="1500" b="1" dirty="0">
                <a:latin typeface="Times New Roman" panose="02020603050405020304" pitchFamily="18" charset="0"/>
                <a:cs typeface="Times New Roman" panose="02020603050405020304" pitchFamily="18" charset="0"/>
              </a:rPr>
              <a:t>. . . </a:t>
            </a:r>
          </a:p>
          <a:p>
            <a:pPr marL="0" indent="0" algn="just">
              <a:buNone/>
            </a:pPr>
            <a:r>
              <a:rPr lang="en-US" sz="1500" b="1" dirty="0">
                <a:latin typeface="Times New Roman" panose="02020603050405020304" pitchFamily="18" charset="0"/>
                <a:cs typeface="Times New Roman" panose="02020603050405020304" pitchFamily="18" charset="0"/>
              </a:rPr>
              <a:t>The Voting Member may cast all such votes as he or she, in his or her discretion, deems appropriate, provided, however, that prior to any vote on the imposition of a Special Assessment, in accordance with this Declaration, or on an amendment to this Declaration or the Bylaws that requires approval by the Voting Members on behalf of the Members, </a:t>
            </a:r>
            <a:r>
              <a:rPr lang="en-US" sz="1500" dirty="0">
                <a:latin typeface="Times New Roman" panose="02020603050405020304" pitchFamily="18" charset="0"/>
                <a:cs typeface="Times New Roman" panose="02020603050405020304" pitchFamily="18" charset="0"/>
              </a:rPr>
              <a:t>the Association shall cause to be delivered to all Members of the Association a referendum upon which they may indicate their vote on these matters.  All such referenda must be returned to the Association before the scheduled vote.  </a:t>
            </a:r>
            <a:r>
              <a:rPr lang="en-US" sz="1500" b="1" dirty="0">
                <a:latin typeface="Times New Roman" panose="02020603050405020304" pitchFamily="18" charset="0"/>
                <a:cs typeface="Times New Roman" panose="02020603050405020304" pitchFamily="18" charset="0"/>
              </a:rPr>
              <a:t>Voting Members shall cast the votes as directed by the referendum.  The votes of those Members not responding to the referendum shall be cast by the Voting Member at his or her sole discretion. . . </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ctr">
              <a:buNone/>
            </a:pPr>
            <a:r>
              <a:rPr lang="en-US" sz="1500" b="1" dirty="0">
                <a:latin typeface="Times New Roman" panose="02020603050405020304" pitchFamily="18" charset="0"/>
                <a:cs typeface="Times New Roman" panose="02020603050405020304" pitchFamily="18" charset="0"/>
              </a:rPr>
              <a:t>Article X, Section 4.  Special Assessments</a:t>
            </a:r>
          </a:p>
          <a:p>
            <a:pPr marL="0" indent="0">
              <a:buNone/>
            </a:pPr>
            <a:r>
              <a:rPr lang="en-US" sz="1500" b="1" dirty="0">
                <a:latin typeface="Times New Roman" panose="02020603050405020304" pitchFamily="18" charset="0"/>
                <a:cs typeface="Times New Roman" panose="02020603050405020304" pitchFamily="18" charset="0"/>
              </a:rPr>
              <a:t>Art. X, §4 </a:t>
            </a:r>
            <a:r>
              <a:rPr lang="en-US" sz="1600" b="1" dirty="0">
                <a:latin typeface="Times New Roman" panose="02020603050405020304" pitchFamily="18" charset="0"/>
                <a:cs typeface="Times New Roman" panose="02020603050405020304" pitchFamily="18" charset="0"/>
              </a:rPr>
              <a:t>Section 4. </a:t>
            </a:r>
            <a:r>
              <a:rPr lang="en-US" sz="1500" dirty="0">
                <a:latin typeface="Times New Roman" panose="02020603050405020304" pitchFamily="18" charset="0"/>
                <a:cs typeface="Times New Roman" panose="02020603050405020304" pitchFamily="18" charset="0"/>
              </a:rPr>
              <a:t> </a:t>
            </a:r>
            <a:r>
              <a:rPr lang="en-US" sz="1500" b="1" u="sng" dirty="0">
                <a:latin typeface="Times New Roman" panose="02020603050405020304" pitchFamily="18" charset="0"/>
                <a:cs typeface="Times New Roman" panose="02020603050405020304" pitchFamily="18" charset="0"/>
              </a:rPr>
              <a:t>Special Assessments.</a:t>
            </a:r>
          </a:p>
          <a:p>
            <a:pPr marL="514350" lvl="1" indent="0">
              <a:buNone/>
            </a:pPr>
            <a:r>
              <a:rPr lang="en-US" sz="1500" dirty="0">
                <a:latin typeface="Times New Roman" panose="02020603050405020304" pitchFamily="18" charset="0"/>
                <a:cs typeface="Times New Roman" panose="02020603050405020304" pitchFamily="18" charset="0"/>
              </a:rPr>
              <a:t>(a)  </a:t>
            </a:r>
            <a:r>
              <a:rPr lang="en-US" sz="1500" b="1" u="sng" dirty="0">
                <a:latin typeface="Times New Roman" panose="02020603050405020304" pitchFamily="18" charset="0"/>
                <a:cs typeface="Times New Roman" panose="02020603050405020304" pitchFamily="18" charset="0"/>
              </a:rPr>
              <a:t>Entire Membership </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The Association may levy Special Assessments from time to time, provided that such assessment receives the affirmative vote or written consent, or any combination thereof, of Voting Members representing seventy-five percent (75%) of the total votes of the Association.  </a:t>
            </a:r>
            <a:r>
              <a:rPr lang="en-US" sz="1500" dirty="0">
                <a:latin typeface="Times New Roman" panose="02020603050405020304" pitchFamily="18" charset="0"/>
                <a:cs typeface="Times New Roman" panose="02020603050405020304" pitchFamily="18" charset="0"/>
              </a:rPr>
              <a:t>The percentage amount of the Special Assessment levied against single-family Units shall be determined in the same manner as for Common Assessments.  Special Assessments pursuant to this paragraph shall be payable in such manner and at such times as determined by the Board and may be payable in installments extending beyond the fiscal year in which the Special Assessment is approved, if the Board so determines.</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r">
              <a:buNone/>
            </a:pPr>
            <a:endParaRPr lang="en-US" sz="1400" b="1" dirty="0">
              <a:latin typeface="Times New Roman" panose="02020603050405020304" pitchFamily="18" charset="0"/>
              <a:cs typeface="Times New Roman" panose="02020603050405020304" pitchFamily="18" charset="0"/>
            </a:endParaRPr>
          </a:p>
          <a:p>
            <a:pPr marL="0" indent="0" algn="r">
              <a:buNone/>
            </a:pPr>
            <a:r>
              <a:rPr lang="en-US" sz="1400" b="1" dirty="0">
                <a:latin typeface="Times New Roman" panose="02020603050405020304" pitchFamily="18" charset="0"/>
                <a:cs typeface="Times New Roman" panose="02020603050405020304" pitchFamily="18" charset="0"/>
              </a:rPr>
              <a:t>.</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304800" y="775063"/>
            <a:ext cx="11582400" cy="1045028"/>
          </a:xfrm>
        </p:spPr>
        <p:txBody>
          <a:bodyPr/>
          <a:lstStyle/>
          <a:p>
            <a:pPr algn="ctr"/>
            <a:r>
              <a:rPr lang="en-US" sz="2500" dirty="0">
                <a:latin typeface="Times New Roman" panose="02020603050405020304" pitchFamily="18" charset="0"/>
                <a:cs typeface="Times New Roman" panose="02020603050405020304" pitchFamily="18" charset="0"/>
              </a:rPr>
              <a:t>Casting Votes as Directed by a Referendum on the </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Imposition of a Special Assessment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III, Section 3 and Art, X, Section 4</a:t>
            </a:r>
          </a:p>
        </p:txBody>
      </p:sp>
    </p:spTree>
    <p:extLst>
      <p:ext uri="{BB962C8B-B14F-4D97-AF65-F5344CB8AC3E}">
        <p14:creationId xmlns:p14="http://schemas.microsoft.com/office/powerpoint/2010/main" val="1495768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5080"/>
            <a:ext cx="11582400" cy="2159306"/>
          </a:xfrm>
        </p:spPr>
        <p:txBody>
          <a:bodyPr/>
          <a:lstStyle/>
          <a:p>
            <a:pPr lvl="0" algn="ctr"/>
            <a:r>
              <a:rPr lang="en-US" sz="2500" dirty="0">
                <a:latin typeface="Times New Roman" panose="02020603050405020304" pitchFamily="18" charset="0"/>
                <a:cs typeface="Times New Roman" panose="02020603050405020304" pitchFamily="18" charset="0"/>
              </a:rPr>
              <a:t>Casting All Other Votes Attributable to </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Units in their Neighborhood on all Association matters requiring a membership vote, unless otherwise specified in the Declaration or the Bylaws </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Art. III, Section 3 </a:t>
            </a:r>
          </a:p>
        </p:txBody>
      </p:sp>
      <p:sp>
        <p:nvSpPr>
          <p:cNvPr id="3" name="Content Placeholder 2"/>
          <p:cNvSpPr>
            <a:spLocks noGrp="1"/>
          </p:cNvSpPr>
          <p:nvPr>
            <p:ph idx="1"/>
          </p:nvPr>
        </p:nvSpPr>
        <p:spPr>
          <a:xfrm>
            <a:off x="304800" y="3029640"/>
            <a:ext cx="11582400" cy="3142560"/>
          </a:xfrm>
        </p:spPr>
        <p:txBody>
          <a:bodyPr/>
          <a:lstStyle/>
          <a:p>
            <a:pPr marL="457200" lvl="1" indent="0">
              <a:buNone/>
            </a:pPr>
            <a:r>
              <a:rPr lang="en-US" sz="1500" dirty="0">
                <a:latin typeface="Times New Roman" panose="02020603050405020304" pitchFamily="18" charset="0"/>
              </a:rPr>
              <a:t>Section 3.  </a:t>
            </a:r>
            <a:r>
              <a:rPr lang="en-US" sz="1500" b="1" u="sng" dirty="0">
                <a:latin typeface="Times New Roman" panose="02020603050405020304" pitchFamily="18" charset="0"/>
              </a:rPr>
              <a:t>Voting</a:t>
            </a:r>
            <a:r>
              <a:rPr lang="en-US" sz="1500" b="1" dirty="0">
                <a:latin typeface="Times New Roman" panose="02020603050405020304" pitchFamily="18" charset="0"/>
              </a:rPr>
              <a:t>. </a:t>
            </a:r>
            <a:r>
              <a:rPr lang="en-US" sz="1500" dirty="0">
                <a:latin typeface="Times New Roman" panose="02020603050405020304" pitchFamily="18" charset="0"/>
              </a:rPr>
              <a:t>A Neighborhood’s Voting Member shall cast all votes attributable to Units in the Neighborhood on all Association matters requiring membership vote, unless otherwise specified in this Declaration or the Bylaws.  In the absence of the Voting Member, the Neighborhood’s alternate Voting Member may cast all votes attributable to Units in the Neighborhood on all Association matters requiring membership vote. Votes cast by a written consent, when permitted, may not be changed without the consent of the Voting Member who submitted the written consent.  ...</a:t>
            </a:r>
          </a:p>
          <a:p>
            <a:pPr marL="0" indent="0">
              <a:buNone/>
            </a:pPr>
            <a:endParaRPr lang="en-US" sz="1500"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4197921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82198"/>
            <a:ext cx="11582400" cy="930298"/>
          </a:xfrm>
        </p:spPr>
        <p:txBody>
          <a:bodyPr/>
          <a:lstStyle/>
          <a:p>
            <a:pPr algn="ctr"/>
            <a:r>
              <a:rPr lang="en-US" sz="2500" dirty="0">
                <a:latin typeface="Times New Roman" panose="02020603050405020304" pitchFamily="18" charset="0"/>
                <a:cs typeface="Times New Roman" panose="02020603050405020304" pitchFamily="18" charset="0"/>
              </a:rPr>
              <a:t>Promulgating and Amending the Westchase Residential Guidelines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XII, Section 35);</a:t>
            </a:r>
          </a:p>
        </p:txBody>
      </p:sp>
      <p:sp>
        <p:nvSpPr>
          <p:cNvPr id="3" name="Content Placeholder 2"/>
          <p:cNvSpPr>
            <a:spLocks noGrp="1"/>
          </p:cNvSpPr>
          <p:nvPr>
            <p:ph idx="1"/>
          </p:nvPr>
        </p:nvSpPr>
        <p:spPr>
          <a:xfrm>
            <a:off x="304800" y="1861851"/>
            <a:ext cx="11582400" cy="4310349"/>
          </a:xfrm>
        </p:spPr>
        <p:txBody>
          <a:bodyPr/>
          <a:lstStyle/>
          <a:p>
            <a:pPr marL="0" indent="0" algn="just">
              <a:buNone/>
            </a:pPr>
            <a:r>
              <a:rPr lang="en-US" sz="1600" b="1" dirty="0">
                <a:latin typeface="Times New Roman" panose="02020603050405020304" pitchFamily="18" charset="0"/>
                <a:cs typeface="Times New Roman" panose="02020603050405020304" pitchFamily="18" charset="0"/>
              </a:rPr>
              <a:t>Section 35. </a:t>
            </a:r>
            <a:r>
              <a:rPr lang="en-US" sz="1500" dirty="0">
                <a:latin typeface="Times New Roman" panose="02020603050405020304" pitchFamily="18" charset="0"/>
                <a:cs typeface="Times New Roman" panose="02020603050405020304" pitchFamily="18" charset="0"/>
              </a:rPr>
              <a:t>    </a:t>
            </a:r>
            <a:r>
              <a:rPr lang="en-US" sz="1500" b="1" u="sng" dirty="0">
                <a:latin typeface="Times New Roman" panose="02020603050405020304" pitchFamily="18" charset="0"/>
                <a:cs typeface="Times New Roman" panose="02020603050405020304" pitchFamily="18" charset="0"/>
              </a:rPr>
              <a:t> Westchase Residential Guidelines</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 The Voting Members shall promulgate Guidelines to be known as the Westchase Residential Guidelines (also referred to as a "Guideline" or as the "Guidelines"), to assist Owners or the Modification Committee, Variance Committee and Covenants Committee in the application of this Declaration.  </a:t>
            </a:r>
            <a:r>
              <a:rPr lang="en-US" sz="1500" dirty="0">
                <a:latin typeface="Times New Roman" panose="02020603050405020304" pitchFamily="18" charset="0"/>
                <a:cs typeface="Times New Roman" panose="02020603050405020304" pitchFamily="18" charset="0"/>
              </a:rPr>
              <a:t>A Guideline may be approved to cover all Units within </a:t>
            </a:r>
            <a:r>
              <a:rPr lang="en-US" sz="1500" dirty="0" err="1">
                <a:latin typeface="Times New Roman" panose="02020603050405020304" pitchFamily="18" charset="0"/>
                <a:cs typeface="Times New Roman" panose="02020603050405020304" pitchFamily="18" charset="0"/>
              </a:rPr>
              <a:t>Westchase</a:t>
            </a:r>
            <a:r>
              <a:rPr lang="en-US" sz="1500" dirty="0">
                <a:latin typeface="Times New Roman" panose="02020603050405020304" pitchFamily="18" charset="0"/>
                <a:cs typeface="Times New Roman" panose="02020603050405020304" pitchFamily="18" charset="0"/>
              </a:rPr>
              <a:t>, or less than all Units within </a:t>
            </a:r>
            <a:r>
              <a:rPr lang="en-US" sz="1500" dirty="0" err="1">
                <a:latin typeface="Times New Roman" panose="02020603050405020304" pitchFamily="18" charset="0"/>
                <a:cs typeface="Times New Roman" panose="02020603050405020304" pitchFamily="18" charset="0"/>
              </a:rPr>
              <a:t>Westchase</a:t>
            </a:r>
            <a:r>
              <a:rPr lang="en-US" sz="1500" dirty="0">
                <a:latin typeface="Times New Roman" panose="02020603050405020304" pitchFamily="18" charset="0"/>
                <a:cs typeface="Times New Roman" panose="02020603050405020304" pitchFamily="18" charset="0"/>
              </a:rPr>
              <a:t>.   A Guideline which does not apply to all Units within </a:t>
            </a:r>
            <a:r>
              <a:rPr lang="en-US" sz="1500" dirty="0" err="1">
                <a:latin typeface="Times New Roman" panose="02020603050405020304" pitchFamily="18" charset="0"/>
                <a:cs typeface="Times New Roman" panose="02020603050405020304" pitchFamily="18" charset="0"/>
              </a:rPr>
              <a:t>Westchase</a:t>
            </a:r>
            <a:r>
              <a:rPr lang="en-US" sz="1500" dirty="0">
                <a:latin typeface="Times New Roman" panose="02020603050405020304" pitchFamily="18" charset="0"/>
                <a:cs typeface="Times New Roman" panose="02020603050405020304" pitchFamily="18" charset="0"/>
              </a:rPr>
              <a:t> shall specify the Neighborhood(s) or section(s) delineated on a plat to which the Guideline applies; such Guidelines shall be referred to as “Individual Neighborhood Section Guidelines” or “INSGs”.  A Guideline may also be limited by its terms to a Neighborhood or section within West Park Village. In the event a proposed structure or improvement, or any other proposed modification, addition, or alteration, is not specifically addressed or permitted in this Declaration or the Guidelines, then such proposed structure, improvement, modification, addition, or alteration shall be deemed prohibited by this Declaration and the Guidelines and shall not be made, erected, constructed, or installed on any Unit.</a:t>
            </a:r>
          </a:p>
          <a:p>
            <a:pPr marL="0" indent="0" algn="just">
              <a:buNone/>
            </a:pPr>
            <a:endParaRPr lang="en-US" sz="1500" dirty="0">
              <a:latin typeface="Times New Roman" panose="02020603050405020304" pitchFamily="18" charset="0"/>
              <a:cs typeface="Times New Roman" panose="02020603050405020304" pitchFamily="18" charset="0"/>
            </a:endParaRPr>
          </a:p>
          <a:p>
            <a:pPr marL="914400" lvl="2" indent="0" algn="just">
              <a:buNone/>
            </a:pPr>
            <a:r>
              <a:rPr lang="en-US" sz="1500" b="1" dirty="0">
                <a:latin typeface="Times New Roman" panose="02020603050405020304" pitchFamily="18" charset="0"/>
                <a:cs typeface="Times New Roman" panose="02020603050405020304" pitchFamily="18" charset="0"/>
              </a:rPr>
              <a:t>(a)	 </a:t>
            </a:r>
            <a:r>
              <a:rPr lang="en-US" sz="1500" b="1" u="sng" dirty="0">
                <a:latin typeface="Times New Roman" panose="02020603050405020304" pitchFamily="18" charset="0"/>
                <a:cs typeface="Times New Roman" panose="02020603050405020304" pitchFamily="18" charset="0"/>
              </a:rPr>
              <a:t>Guidelines applicable to all Units within Westchase</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Guidelines covering all Units within Westchase may be approved or amended only by the affirmative vote or written consent, or any combination thereof, of Voting Members representing sixty-six percent (66%) of the votes of the Association at a meeting of the Voting Members called for that purpose.</a:t>
            </a:r>
          </a:p>
          <a:p>
            <a:pPr marL="914400" lvl="2" indent="0">
              <a:buNone/>
            </a:pPr>
            <a:endParaRPr lang="en-US" sz="1500" b="1" dirty="0">
              <a:latin typeface="Times New Roman" panose="02020603050405020304" pitchFamily="18" charset="0"/>
              <a:cs typeface="Times New Roman" panose="02020603050405020304" pitchFamily="18" charset="0"/>
            </a:endParaRPr>
          </a:p>
          <a:p>
            <a:pPr marL="1371600" lvl="3" indent="0" algn="r">
              <a:buNone/>
            </a:pPr>
            <a:endParaRPr lang="en-US" sz="1600" b="1" dirty="0">
              <a:latin typeface="Times New Roman" panose="02020603050405020304" pitchFamily="18" charset="0"/>
              <a:cs typeface="Times New Roman" panose="02020603050405020304" pitchFamily="18" charset="0"/>
            </a:endParaRPr>
          </a:p>
          <a:p>
            <a:pPr marL="1371600" lvl="3" indent="0" algn="r">
              <a:buNone/>
            </a:pPr>
            <a:endParaRPr lang="en-US" sz="1600" b="1" dirty="0">
              <a:latin typeface="Times New Roman" panose="02020603050405020304" pitchFamily="18" charset="0"/>
              <a:cs typeface="Times New Roman" panose="02020603050405020304" pitchFamily="18" charset="0"/>
            </a:endParaRPr>
          </a:p>
          <a:p>
            <a:pPr marL="1371600" lvl="3" indent="0" algn="r">
              <a:buNone/>
            </a:pPr>
            <a:endParaRPr lang="en-US" sz="1600" b="1" dirty="0">
              <a:latin typeface="Times New Roman" panose="02020603050405020304" pitchFamily="18" charset="0"/>
              <a:cs typeface="Times New Roman" panose="02020603050405020304" pitchFamily="18" charset="0"/>
            </a:endParaRPr>
          </a:p>
          <a:p>
            <a:pPr marL="1371600" lvl="3" indent="0" algn="r">
              <a:buNone/>
            </a:pPr>
            <a:r>
              <a:rPr lang="en-US" sz="1600" b="1" dirty="0">
                <a:latin typeface="Times New Roman" panose="02020603050405020304" pitchFamily="18" charset="0"/>
                <a:cs typeface="Times New Roman" panose="02020603050405020304" pitchFamily="18" charset="0"/>
              </a:rPr>
              <a:t>Continued on following page.</a:t>
            </a:r>
          </a:p>
          <a:p>
            <a:pPr marL="1371600" lvl="3" indent="0">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0014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31768"/>
            <a:ext cx="11582400" cy="640079"/>
          </a:xfrm>
        </p:spPr>
        <p:txBody>
          <a:bodyPr/>
          <a:lstStyle/>
          <a:p>
            <a:r>
              <a:rPr lang="en-US" sz="2500" dirty="0">
                <a:latin typeface="Times New Roman" panose="02020603050405020304" pitchFamily="18" charset="0"/>
                <a:cs typeface="Times New Roman" panose="02020603050405020304" pitchFamily="18" charset="0"/>
              </a:rPr>
              <a:t>Promulgating and Amending the Westchase Residential Guidelines (continued)</a:t>
            </a:r>
            <a:endParaRPr lang="en-US" sz="2500" dirty="0"/>
          </a:p>
        </p:txBody>
      </p:sp>
      <p:sp>
        <p:nvSpPr>
          <p:cNvPr id="3" name="Content Placeholder 2"/>
          <p:cNvSpPr>
            <a:spLocks noGrp="1"/>
          </p:cNvSpPr>
          <p:nvPr>
            <p:ph idx="1"/>
          </p:nvPr>
        </p:nvSpPr>
        <p:spPr>
          <a:xfrm>
            <a:off x="304800" y="1213659"/>
            <a:ext cx="11582400" cy="5552902"/>
          </a:xfrm>
        </p:spPr>
        <p:txBody>
          <a:bodyPr/>
          <a:lstStyle/>
          <a:p>
            <a:pPr marL="914400" lvl="2" indent="0">
              <a:spcBef>
                <a:spcPts val="0"/>
              </a:spcBef>
              <a:buNone/>
            </a:pPr>
            <a:r>
              <a:rPr lang="en-US" sz="1500" u="sng" dirty="0">
                <a:latin typeface="Times New Roman" panose="02020603050405020304" pitchFamily="18" charset="0"/>
                <a:cs typeface="Times New Roman" panose="02020603050405020304" pitchFamily="18" charset="0"/>
              </a:rPr>
              <a:t>(b) Individual Neighborhood Section Guidelines</a:t>
            </a:r>
            <a:r>
              <a:rPr lang="en-US" sz="1500" dirty="0">
                <a:latin typeface="Times New Roman" panose="02020603050405020304" pitchFamily="18" charset="0"/>
                <a:cs typeface="Times New Roman" panose="02020603050405020304" pitchFamily="18" charset="0"/>
              </a:rPr>
              <a:t>. New </a:t>
            </a:r>
            <a:r>
              <a:rPr lang="en-US" sz="1500" dirty="0" err="1">
                <a:latin typeface="Times New Roman" panose="02020603050405020304" pitchFamily="18" charset="0"/>
                <a:cs typeface="Times New Roman" panose="02020603050405020304" pitchFamily="18" charset="0"/>
              </a:rPr>
              <a:t>INSGs</a:t>
            </a:r>
            <a:r>
              <a:rPr lang="en-US" sz="1500" dirty="0">
                <a:latin typeface="Times New Roman" panose="02020603050405020304" pitchFamily="18" charset="0"/>
                <a:cs typeface="Times New Roman" panose="02020603050405020304" pitchFamily="18" charset="0"/>
              </a:rPr>
              <a:t> or amendments to existing </a:t>
            </a:r>
            <a:r>
              <a:rPr lang="en-US" sz="1500" dirty="0" err="1">
                <a:latin typeface="Times New Roman" panose="02020603050405020304" pitchFamily="18" charset="0"/>
                <a:cs typeface="Times New Roman" panose="02020603050405020304" pitchFamily="18" charset="0"/>
              </a:rPr>
              <a:t>INSGs</a:t>
            </a:r>
            <a:r>
              <a:rPr lang="en-US" sz="1500" dirty="0">
                <a:latin typeface="Times New Roman" panose="02020603050405020304" pitchFamily="18" charset="0"/>
                <a:cs typeface="Times New Roman" panose="02020603050405020304" pitchFamily="18" charset="0"/>
              </a:rPr>
              <a:t> may be proposed, drafted and approved according to the following procedures.  </a:t>
            </a:r>
          </a:p>
          <a:p>
            <a:pPr marL="1371600" lvl="3" indent="0">
              <a:spcBef>
                <a:spcPts val="0"/>
              </a:spcBef>
              <a:buNone/>
            </a:pPr>
            <a:r>
              <a:rPr lang="en-US" sz="1500" dirty="0">
                <a:latin typeface="Times New Roman" panose="02020603050405020304" pitchFamily="18" charset="0"/>
                <a:cs typeface="Times New Roman" panose="02020603050405020304" pitchFamily="18" charset="0"/>
              </a:rPr>
              <a:t>(i)  New or amended </a:t>
            </a:r>
            <a:r>
              <a:rPr lang="en-US" sz="1500" dirty="0" err="1">
                <a:latin typeface="Times New Roman" panose="02020603050405020304" pitchFamily="18" charset="0"/>
                <a:cs typeface="Times New Roman" panose="02020603050405020304" pitchFamily="18" charset="0"/>
              </a:rPr>
              <a:t>INSGs</a:t>
            </a:r>
            <a:r>
              <a:rPr lang="en-US" sz="1500" dirty="0">
                <a:latin typeface="Times New Roman" panose="02020603050405020304" pitchFamily="18" charset="0"/>
                <a:cs typeface="Times New Roman" panose="02020603050405020304" pitchFamily="18" charset="0"/>
              </a:rPr>
              <a:t> may be proposed by:</a:t>
            </a:r>
          </a:p>
          <a:p>
            <a:pPr marL="2171700" lvl="4" indent="-342900">
              <a:spcBef>
                <a:spcPts val="0"/>
              </a:spcBef>
              <a:buFont typeface="+mj-lt"/>
              <a:buAutoNum type="arabicPeriod"/>
            </a:pPr>
            <a:r>
              <a:rPr lang="en-US" sz="1500" dirty="0">
                <a:latin typeface="Times New Roman" panose="02020603050405020304" pitchFamily="18" charset="0"/>
                <a:cs typeface="Times New Roman" panose="02020603050405020304" pitchFamily="18" charset="0"/>
              </a:rPr>
              <a:t>The Neighborhood Committee(s) governing the Neighborhood(s) or section(s) to which the new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will apply; or</a:t>
            </a:r>
          </a:p>
          <a:p>
            <a:pPr marL="2171700" lvl="4" indent="-342900">
              <a:spcBef>
                <a:spcPts val="0"/>
              </a:spcBef>
              <a:buFont typeface="+mj-lt"/>
              <a:buAutoNum type="arabicPeriod"/>
            </a:pPr>
            <a:r>
              <a:rPr lang="en-US" sz="1500" dirty="0">
                <a:latin typeface="Times New Roman" panose="02020603050405020304" pitchFamily="18" charset="0"/>
                <a:cs typeface="Times New Roman" panose="02020603050405020304" pitchFamily="18" charset="0"/>
              </a:rPr>
              <a:t>A committee of residents, </a:t>
            </a:r>
            <a:r>
              <a:rPr lang="en-US" sz="1500" b="1" dirty="0">
                <a:latin typeface="Times New Roman" panose="02020603050405020304" pitchFamily="18" charset="0"/>
                <a:cs typeface="Times New Roman" panose="02020603050405020304" pitchFamily="18" charset="0"/>
              </a:rPr>
              <a:t>chaired by a Neighborhood’s Voting Member, </a:t>
            </a:r>
            <a:r>
              <a:rPr lang="en-US" sz="1500" dirty="0">
                <a:latin typeface="Times New Roman" panose="02020603050405020304" pitchFamily="18" charset="0"/>
                <a:cs typeface="Times New Roman" panose="02020603050405020304" pitchFamily="18" charset="0"/>
              </a:rPr>
              <a:t>formed to propose updates or amendments to the Neighborhood’s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or</a:t>
            </a:r>
          </a:p>
          <a:p>
            <a:pPr marL="2171700" lvl="4" indent="-342900">
              <a:spcBef>
                <a:spcPts val="0"/>
              </a:spcBef>
              <a:buFont typeface="+mj-lt"/>
              <a:buAutoNum type="arabicPeriod"/>
            </a:pPr>
            <a:r>
              <a:rPr lang="en-US" sz="1500" dirty="0">
                <a:latin typeface="Times New Roman" panose="02020603050405020304" pitchFamily="18" charset="0"/>
                <a:cs typeface="Times New Roman" panose="02020603050405020304" pitchFamily="18" charset="0"/>
              </a:rPr>
              <a:t>The Board of Directors for the Neighborhood Association(s) governing the Neighborhood(s) to which the new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will apply; or </a:t>
            </a:r>
          </a:p>
          <a:p>
            <a:pPr marL="2171700" lvl="4" indent="-342900">
              <a:spcBef>
                <a:spcPts val="0"/>
              </a:spcBef>
              <a:buFont typeface="+mj-lt"/>
              <a:buAutoNum type="arabicPeriod"/>
            </a:pPr>
            <a:r>
              <a:rPr lang="en-US" sz="1500" dirty="0">
                <a:latin typeface="Times New Roman" panose="02020603050405020304" pitchFamily="18" charset="0"/>
                <a:cs typeface="Times New Roman" panose="02020603050405020304" pitchFamily="18" charset="0"/>
              </a:rPr>
              <a:t>A petition signed by twenty percent (20%) of the residents who will be subject to the new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a:t>
            </a:r>
          </a:p>
          <a:p>
            <a:pPr marL="1371600" lvl="3" indent="0">
              <a:spcBef>
                <a:spcPts val="0"/>
              </a:spcBef>
              <a:buNone/>
            </a:pPr>
            <a:r>
              <a:rPr lang="en-US" sz="1500" dirty="0">
                <a:latin typeface="Times New Roman" panose="02020603050405020304" pitchFamily="18" charset="0"/>
                <a:cs typeface="Times New Roman" panose="02020603050405020304" pitchFamily="18" charset="0"/>
              </a:rPr>
              <a:t>…</a:t>
            </a:r>
          </a:p>
          <a:p>
            <a:pPr marL="1371600" lvl="3" indent="0">
              <a:spcBef>
                <a:spcPts val="0"/>
              </a:spcBef>
              <a:buNone/>
            </a:pPr>
            <a:r>
              <a:rPr lang="en-US" sz="1500" dirty="0">
                <a:latin typeface="Times New Roman" panose="02020603050405020304" pitchFamily="18" charset="0"/>
                <a:cs typeface="Times New Roman" panose="02020603050405020304" pitchFamily="18" charset="0"/>
              </a:rPr>
              <a:t>(iii) New or amended </a:t>
            </a:r>
            <a:r>
              <a:rPr lang="en-US" sz="1500" dirty="0" err="1">
                <a:latin typeface="Times New Roman" panose="02020603050405020304" pitchFamily="18" charset="0"/>
                <a:cs typeface="Times New Roman" panose="02020603050405020304" pitchFamily="18" charset="0"/>
              </a:rPr>
              <a:t>INSGs</a:t>
            </a:r>
            <a:r>
              <a:rPr lang="en-US" sz="1500" dirty="0">
                <a:latin typeface="Times New Roman" panose="02020603050405020304" pitchFamily="18" charset="0"/>
                <a:cs typeface="Times New Roman" panose="02020603050405020304" pitchFamily="18" charset="0"/>
              </a:rPr>
              <a:t> may be approved upon:</a:t>
            </a:r>
          </a:p>
          <a:p>
            <a:pPr marL="2171700" lvl="4" indent="-342900">
              <a:spcBef>
                <a:spcPts val="0"/>
              </a:spcBef>
              <a:buFont typeface="+mj-lt"/>
              <a:buAutoNum type="arabicPeriod"/>
            </a:pPr>
            <a:r>
              <a:rPr lang="en-US" sz="1500" dirty="0">
                <a:latin typeface="Times New Roman" panose="02020603050405020304" pitchFamily="18" charset="0"/>
                <a:cs typeface="Times New Roman" panose="02020603050405020304" pitchFamily="18" charset="0"/>
              </a:rPr>
              <a:t>The affirmative vote or written consent, or any combination thereof, of fifty-one percent (51%) of the Owners in any Neighborhood or section who will be subject to the new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or </a:t>
            </a:r>
          </a:p>
          <a:p>
            <a:pPr marL="2171700" lvl="4" indent="-342900">
              <a:spcBef>
                <a:spcPts val="0"/>
              </a:spcBef>
              <a:buFont typeface="+mj-lt"/>
              <a:buAutoNum type="arabicPeriod"/>
            </a:pPr>
            <a:r>
              <a:rPr lang="en-US" sz="1500" dirty="0">
                <a:latin typeface="Times New Roman" panose="02020603050405020304" pitchFamily="18" charset="0"/>
                <a:cs typeface="Times New Roman" panose="02020603050405020304" pitchFamily="18" charset="0"/>
              </a:rPr>
              <a:t>The affirmative vote or written consent, or any combination thereof, of a majority of the directors of the Neighborhood Association, if any, of any Neighborhood that will be subject to the new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and</a:t>
            </a:r>
          </a:p>
          <a:p>
            <a:pPr marL="2171700" lvl="4" indent="-342900">
              <a:spcBef>
                <a:spcPts val="0"/>
              </a:spcBef>
              <a:buFont typeface="+mj-lt"/>
              <a:buAutoNum type="arabicPeriod"/>
            </a:pPr>
            <a:r>
              <a:rPr lang="en-US" sz="1500" b="1" dirty="0">
                <a:latin typeface="Times New Roman" panose="02020603050405020304" pitchFamily="18" charset="0"/>
                <a:cs typeface="Times New Roman" panose="02020603050405020304" pitchFamily="18" charset="0"/>
              </a:rPr>
              <a:t>The affirmative vote or written consent, or any combination thereof, of two-thirds (2/3) of the Voting Members at a meeting of the Voting Members at which the new or amended Guideline is considered, with each Voting Member casting one (1) vote; and</a:t>
            </a:r>
          </a:p>
          <a:p>
            <a:pPr marL="2171700" lvl="4" indent="-342900">
              <a:spcBef>
                <a:spcPts val="0"/>
              </a:spcBef>
              <a:buFont typeface="+mj-lt"/>
              <a:buAutoNum type="arabicPeriod"/>
            </a:pPr>
            <a:r>
              <a:rPr lang="en-US" sz="1500" b="1" dirty="0">
                <a:latin typeface="Times New Roman" panose="02020603050405020304" pitchFamily="18" charset="0"/>
                <a:cs typeface="Times New Roman" panose="02020603050405020304" pitchFamily="18" charset="0"/>
              </a:rPr>
              <a:t>If the </a:t>
            </a:r>
            <a:r>
              <a:rPr lang="en-US" sz="1500" b="1" dirty="0" err="1">
                <a:latin typeface="Times New Roman" panose="02020603050405020304" pitchFamily="18" charset="0"/>
                <a:cs typeface="Times New Roman" panose="02020603050405020304" pitchFamily="18" charset="0"/>
              </a:rPr>
              <a:t>INSG</a:t>
            </a:r>
            <a:r>
              <a:rPr lang="en-US" sz="1500" b="1" dirty="0">
                <a:latin typeface="Times New Roman" panose="02020603050405020304" pitchFamily="18" charset="0"/>
                <a:cs typeface="Times New Roman" panose="02020603050405020304" pitchFamily="18" charset="0"/>
              </a:rPr>
              <a:t> will apply to a Neighborhood or Section within West Park Village, then approval also requires the affirmative vote or written consent, or any combination thereof, of two-thirds (2/3) of the West Park Village Voting Members at a meeting of the Voting Members, with each Voting Member casting one (1) vote….</a:t>
            </a:r>
            <a:r>
              <a:rPr lang="en-US" sz="1500" dirty="0">
                <a:latin typeface="Times New Roman" panose="02020603050405020304" pitchFamily="18" charset="0"/>
                <a:cs typeface="Times New Roman" panose="02020603050405020304" pitchFamily="18" charset="0"/>
              </a:rPr>
              <a:t> </a:t>
            </a:r>
          </a:p>
          <a:p>
            <a:pPr marL="0" indent="0">
              <a:spcBef>
                <a:spcPts val="0"/>
              </a:spcBef>
              <a:buNone/>
            </a:pPr>
            <a:r>
              <a:rPr lang="en-US" sz="1500" b="1" dirty="0">
                <a:latin typeface="Times New Roman" panose="02020603050405020304" pitchFamily="18" charset="0"/>
                <a:cs typeface="Times New Roman" panose="02020603050405020304" pitchFamily="18" charset="0"/>
              </a:rPr>
              <a:t>	…</a:t>
            </a:r>
          </a:p>
          <a:p>
            <a:pPr marL="0" indent="0">
              <a:buNone/>
            </a:pPr>
            <a:endParaRPr lang="en-US" sz="1500" b="1" dirty="0">
              <a:latin typeface="Times New Roman" panose="02020603050405020304" pitchFamily="18" charset="0"/>
              <a:cs typeface="Times New Roman" panose="02020603050405020304" pitchFamily="18" charset="0"/>
            </a:endParaRPr>
          </a:p>
          <a:p>
            <a:pPr marL="0" indent="0">
              <a:buNone/>
            </a:pPr>
            <a:endParaRPr lang="en-US" sz="1500" b="1" dirty="0">
              <a:latin typeface="Times New Roman" panose="02020603050405020304" pitchFamily="18" charset="0"/>
              <a:cs typeface="Times New Roman" panose="02020603050405020304" pitchFamily="18" charset="0"/>
            </a:endParaRPr>
          </a:p>
          <a:p>
            <a:pPr marL="0" indent="0">
              <a:buNone/>
            </a:pPr>
            <a:endParaRPr lang="en-US" sz="1500" b="1" dirty="0">
              <a:latin typeface="Times New Roman" panose="02020603050405020304" pitchFamily="18" charset="0"/>
              <a:cs typeface="Times New Roman" panose="02020603050405020304" pitchFamily="18" charset="0"/>
            </a:endParaRPr>
          </a:p>
          <a:p>
            <a:pPr marL="0" indent="0">
              <a:buNone/>
            </a:pPr>
            <a:endParaRPr lang="en-US" sz="1500" b="1" dirty="0">
              <a:latin typeface="Times New Roman" panose="02020603050405020304" pitchFamily="18" charset="0"/>
              <a:cs typeface="Times New Roman" panose="02020603050405020304" pitchFamily="18" charset="0"/>
            </a:endParaRPr>
          </a:p>
          <a:p>
            <a:pPr marL="0" indent="0">
              <a:buNone/>
            </a:pPr>
            <a:endParaRPr lang="en-US" sz="1500" b="1" dirty="0">
              <a:latin typeface="Times New Roman" panose="02020603050405020304" pitchFamily="18" charset="0"/>
              <a:cs typeface="Times New Roman" panose="02020603050405020304" pitchFamily="18" charset="0"/>
            </a:endParaRPr>
          </a:p>
          <a:p>
            <a:pPr marL="0" indent="0">
              <a:buNone/>
            </a:pPr>
            <a:endParaRPr lang="en-US" sz="1500" b="1" dirty="0">
              <a:latin typeface="Times New Roman" panose="02020603050405020304" pitchFamily="18" charset="0"/>
              <a:cs typeface="Times New Roman" panose="02020603050405020304" pitchFamily="18" charset="0"/>
            </a:endParaRPr>
          </a:p>
          <a:p>
            <a:pPr marL="0" indent="0" algn="r">
              <a:buNone/>
            </a:pPr>
            <a:r>
              <a:rPr lang="en-US" sz="1500" b="1" dirty="0">
                <a:latin typeface="Times New Roman" panose="02020603050405020304" pitchFamily="18" charset="0"/>
                <a:cs typeface="Times New Roman" panose="02020603050405020304" pitchFamily="18" charset="0"/>
              </a:rPr>
              <a:t>Continued on following page.</a:t>
            </a:r>
          </a:p>
          <a:p>
            <a:pPr marL="0" indent="0">
              <a:buNone/>
            </a:pPr>
            <a:endParaRPr lang="en-US" dirty="0"/>
          </a:p>
        </p:txBody>
      </p:sp>
    </p:spTree>
    <p:extLst>
      <p:ext uri="{BB962C8B-B14F-4D97-AF65-F5344CB8AC3E}">
        <p14:creationId xmlns:p14="http://schemas.microsoft.com/office/powerpoint/2010/main" val="1184978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14796"/>
            <a:ext cx="11582400" cy="685800"/>
          </a:xfrm>
        </p:spPr>
        <p:txBody>
          <a:bodyPr/>
          <a:lstStyle/>
          <a:p>
            <a:r>
              <a:rPr lang="en-US" sz="2500" dirty="0">
                <a:latin typeface="Times New Roman" panose="02020603050405020304" pitchFamily="18" charset="0"/>
                <a:cs typeface="Times New Roman" panose="02020603050405020304" pitchFamily="18" charset="0"/>
              </a:rPr>
              <a:t>Promulgating and Amending the Westchase Residential Guidelines (continued)</a:t>
            </a:r>
            <a:endParaRPr lang="en-US" sz="2500" dirty="0"/>
          </a:p>
        </p:txBody>
      </p:sp>
      <p:sp>
        <p:nvSpPr>
          <p:cNvPr id="3" name="Content Placeholder 2"/>
          <p:cNvSpPr>
            <a:spLocks noGrp="1"/>
          </p:cNvSpPr>
          <p:nvPr>
            <p:ph idx="1"/>
          </p:nvPr>
        </p:nvSpPr>
        <p:spPr/>
        <p:txBody>
          <a:bodyPr/>
          <a:lstStyle/>
          <a:p>
            <a:pPr marL="1371600" lvl="6" indent="0" algn="just">
              <a:buNone/>
            </a:pPr>
            <a:r>
              <a:rPr lang="en-US" sz="1500" dirty="0">
                <a:latin typeface="Times New Roman" panose="02020603050405020304" pitchFamily="18" charset="0"/>
                <a:ea typeface="+mn-ea"/>
                <a:cs typeface="Times New Roman" panose="02020603050405020304" pitchFamily="18" charset="0"/>
              </a:rPr>
              <a:t>(iv) By way of illustration, if an </a:t>
            </a:r>
            <a:r>
              <a:rPr lang="en-US" sz="1500" dirty="0" err="1">
                <a:latin typeface="Times New Roman" panose="02020603050405020304" pitchFamily="18" charset="0"/>
                <a:ea typeface="+mn-ea"/>
                <a:cs typeface="Times New Roman" panose="02020603050405020304" pitchFamily="18" charset="0"/>
              </a:rPr>
              <a:t>INSG</a:t>
            </a:r>
            <a:r>
              <a:rPr lang="en-US" sz="1500" dirty="0">
                <a:latin typeface="Times New Roman" panose="02020603050405020304" pitchFamily="18" charset="0"/>
                <a:ea typeface="+mn-ea"/>
                <a:cs typeface="Times New Roman" panose="02020603050405020304" pitchFamily="18" charset="0"/>
              </a:rPr>
              <a:t> applies to several Neighborhoods or sections that do not have Neighborhood Associations and the amendment will remove one (1) Neighborhood or section from the </a:t>
            </a:r>
            <a:r>
              <a:rPr lang="en-US" sz="1500" dirty="0" err="1">
                <a:latin typeface="Times New Roman" panose="02020603050405020304" pitchFamily="18" charset="0"/>
                <a:ea typeface="+mn-ea"/>
                <a:cs typeface="Times New Roman" panose="02020603050405020304" pitchFamily="18" charset="0"/>
              </a:rPr>
              <a:t>INSG</a:t>
            </a:r>
            <a:r>
              <a:rPr lang="en-US" sz="1500" dirty="0">
                <a:latin typeface="Times New Roman" panose="02020603050405020304" pitchFamily="18" charset="0"/>
                <a:ea typeface="+mn-ea"/>
                <a:cs typeface="Times New Roman" panose="02020603050405020304" pitchFamily="18" charset="0"/>
              </a:rPr>
              <a:t>, the amendment may be proposed by the Neighborhood Committee or by a petition signed by 20% of the Owners of Units who will no longer be subject to the </a:t>
            </a:r>
            <a:r>
              <a:rPr lang="en-US" sz="1500" dirty="0" err="1">
                <a:latin typeface="Times New Roman" panose="02020603050405020304" pitchFamily="18" charset="0"/>
                <a:ea typeface="+mn-ea"/>
                <a:cs typeface="Times New Roman" panose="02020603050405020304" pitchFamily="18" charset="0"/>
              </a:rPr>
              <a:t>INSG</a:t>
            </a:r>
            <a:r>
              <a:rPr lang="en-US" sz="1500" dirty="0">
                <a:latin typeface="Times New Roman" panose="02020603050405020304" pitchFamily="18" charset="0"/>
                <a:ea typeface="+mn-ea"/>
                <a:cs typeface="Times New Roman" panose="02020603050405020304" pitchFamily="18" charset="0"/>
              </a:rPr>
              <a:t>. After counsel drafts the necessary language, the Amendment must be approved by fifty-one percent (51%) of the Owners in the Neighborhood who will no longer be subject to the </a:t>
            </a:r>
            <a:r>
              <a:rPr lang="en-US" sz="1500" dirty="0" err="1">
                <a:latin typeface="Times New Roman" panose="02020603050405020304" pitchFamily="18" charset="0"/>
                <a:ea typeface="+mn-ea"/>
                <a:cs typeface="Times New Roman" panose="02020603050405020304" pitchFamily="18" charset="0"/>
              </a:rPr>
              <a:t>INSG</a:t>
            </a:r>
            <a:r>
              <a:rPr lang="en-US" sz="1500" dirty="0">
                <a:latin typeface="Times New Roman" panose="02020603050405020304" pitchFamily="18" charset="0"/>
                <a:ea typeface="+mn-ea"/>
                <a:cs typeface="Times New Roman" panose="02020603050405020304" pitchFamily="18" charset="0"/>
              </a:rPr>
              <a:t> and by two-thirds (2/3) of the Voting Members present in person or through written consent at a meeting at which the amendment is considered. If an </a:t>
            </a:r>
            <a:r>
              <a:rPr lang="en-US" sz="1500" dirty="0" err="1">
                <a:latin typeface="Times New Roman" panose="02020603050405020304" pitchFamily="18" charset="0"/>
                <a:ea typeface="+mn-ea"/>
                <a:cs typeface="Times New Roman" panose="02020603050405020304" pitchFamily="18" charset="0"/>
              </a:rPr>
              <a:t>INSG</a:t>
            </a:r>
            <a:r>
              <a:rPr lang="en-US" sz="1500" dirty="0">
                <a:latin typeface="Times New Roman" panose="02020603050405020304" pitchFamily="18" charset="0"/>
                <a:ea typeface="+mn-ea"/>
                <a:cs typeface="Times New Roman" panose="02020603050405020304" pitchFamily="18" charset="0"/>
              </a:rPr>
              <a:t> applies to several Neighborhoods or sections that do not have Neighborhood Associations and the amendment will change the Guideline applicable to only two (2) Neighborhoods or sections, the amendment may be proposed by the Neighborhood Committees for the two (2) sections or by 20% of the Owners of Units in each Neighborhood or Section that will be subject to the change.  It will only be effective in the two Neighborhoods or sections if fifty-one percent (51%) of the Owners in each of the two Neighborhoods or sections independently approves the amendment and the amendment is approved by two-thirds (2/3) of the Voting Members present in person or through written consent at the meeting at which the amendment is considered. If fifty-one percent (51%) of the Owners in one of the two Neighborhoods or sections fails to approve the proposed amendment, the amendment will not be effective as to that Neighborhood or section. </a:t>
            </a:r>
          </a:p>
          <a:p>
            <a:endParaRPr lang="en-US" sz="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p:txBody>
      </p:sp>
    </p:spTree>
    <p:extLst>
      <p:ext uri="{BB962C8B-B14F-4D97-AF65-F5344CB8AC3E}">
        <p14:creationId xmlns:p14="http://schemas.microsoft.com/office/powerpoint/2010/main" val="4090538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a:buNone/>
            </a:pPr>
            <a:endParaRPr lang="en-US" sz="15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Owner approval for proposed or amended </a:t>
            </a:r>
            <a:r>
              <a:rPr lang="en-US" sz="1500" dirty="0" err="1">
                <a:latin typeface="Times New Roman" panose="02020603050405020304" pitchFamily="18" charset="0"/>
                <a:cs typeface="Times New Roman" panose="02020603050405020304" pitchFamily="18" charset="0"/>
              </a:rPr>
              <a:t>INSGs</a:t>
            </a:r>
            <a:r>
              <a:rPr lang="en-US" sz="1500" dirty="0">
                <a:latin typeface="Times New Roman" panose="02020603050405020304" pitchFamily="18" charset="0"/>
                <a:cs typeface="Times New Roman" panose="02020603050405020304" pitchFamily="18" charset="0"/>
              </a:rPr>
              <a:t> may be obtained by written consent or by vote at a meeting, </a:t>
            </a:r>
            <a:r>
              <a:rPr lang="en-US" sz="1500" b="1" dirty="0">
                <a:latin typeface="Times New Roman" panose="02020603050405020304" pitchFamily="18" charset="0"/>
                <a:cs typeface="Times New Roman" panose="02020603050405020304" pitchFamily="18" charset="0"/>
              </a:rPr>
              <a:t>called by the Voting Member for the Neighborhood or section </a:t>
            </a:r>
            <a:r>
              <a:rPr lang="en-US" sz="1500" dirty="0">
                <a:latin typeface="Times New Roman" panose="02020603050405020304" pitchFamily="18" charset="0"/>
                <a:cs typeface="Times New Roman" panose="02020603050405020304" pitchFamily="18" charset="0"/>
              </a:rPr>
              <a:t>identified in the proposed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Notice of any meeting at which any proposed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is to be considered by the Owners must be mailed, delivered, or electronically transmitted to the Owners affected by the proposed or amended </a:t>
            </a:r>
            <a:r>
              <a:rPr lang="en-US" sz="1500" dirty="0" err="1">
                <a:latin typeface="Times New Roman" panose="02020603050405020304" pitchFamily="18" charset="0"/>
                <a:cs typeface="Times New Roman" panose="02020603050405020304" pitchFamily="18" charset="0"/>
              </a:rPr>
              <a:t>INSG</a:t>
            </a:r>
            <a:r>
              <a:rPr lang="en-US" sz="1500" dirty="0">
                <a:latin typeface="Times New Roman" panose="02020603050405020304" pitchFamily="18" charset="0"/>
                <a:cs typeface="Times New Roman" panose="02020603050405020304" pitchFamily="18" charset="0"/>
              </a:rPr>
              <a:t> and posted conspicuously on the property not less than fourteen (14) days in advance of the meeting. </a:t>
            </a:r>
          </a:p>
          <a:p>
            <a:pPr marL="0" indent="0" algn="just">
              <a:buNone/>
            </a:pPr>
            <a:r>
              <a:rPr lang="en-US" sz="1500" dirty="0">
                <a:latin typeface="Times New Roman" panose="02020603050405020304" pitchFamily="18" charset="0"/>
                <a:cs typeface="Times New Roman" panose="02020603050405020304" pitchFamily="18" charset="0"/>
              </a:rPr>
              <a:t> </a:t>
            </a:r>
          </a:p>
          <a:p>
            <a:pPr marL="0" indent="0" algn="just">
              <a:buNone/>
            </a:pPr>
            <a:r>
              <a:rPr lang="en-US" sz="1500" dirty="0">
                <a:latin typeface="Times New Roman" panose="02020603050405020304" pitchFamily="18" charset="0"/>
                <a:cs typeface="Times New Roman" panose="02020603050405020304" pitchFamily="18" charset="0"/>
              </a:rPr>
              <a:t>Voting Members may but are not required to consider proposed or amended Guidelines until after the requisite number of votes or written consents are obtained from Owners. Notice of any meeting of the Voting Members at which any new Guideline, or any amendment to an existing Guideline is to be considered must be mailed, delivered, or electronically transmitted to all Owners and posted conspicuously on the property not less than fourteen (14) days in advance of the meeting. The notice must include the language of the proposed Guideline amendment(s) and the time and place of the meeting at which the proposed Guideline amendment(s) will be presented for approval by the Voting Members.  Notice may be delivered to any member who resides in Westchase through the Association’s newsletter.  </a:t>
            </a:r>
          </a:p>
          <a:p>
            <a:pPr marL="0" indent="0">
              <a:buNone/>
            </a:pPr>
            <a:endParaRPr lang="en-US" dirty="0"/>
          </a:p>
        </p:txBody>
      </p:sp>
      <p:sp>
        <p:nvSpPr>
          <p:cNvPr id="4" name="Title 1"/>
          <p:cNvSpPr>
            <a:spLocks noGrp="1"/>
          </p:cNvSpPr>
          <p:nvPr>
            <p:ph type="title"/>
          </p:nvPr>
        </p:nvSpPr>
        <p:spPr>
          <a:xfrm>
            <a:off x="304800" y="1027113"/>
            <a:ext cx="11582400" cy="685800"/>
          </a:xfrm>
        </p:spPr>
        <p:txBody>
          <a:bodyPr/>
          <a:lstStyle/>
          <a:p>
            <a:pPr algn="ctr"/>
            <a:r>
              <a:rPr lang="en-US" sz="2500" dirty="0">
                <a:latin typeface="Times New Roman" panose="02020603050405020304" pitchFamily="18" charset="0"/>
                <a:cs typeface="Times New Roman" panose="02020603050405020304" pitchFamily="18" charset="0"/>
              </a:rPr>
              <a:t>Promulgating and Amending the Westchase Residential Guidelines (continued)</a:t>
            </a:r>
          </a:p>
        </p:txBody>
      </p:sp>
    </p:spTree>
    <p:extLst>
      <p:ext uri="{BB962C8B-B14F-4D97-AF65-F5344CB8AC3E}">
        <p14:creationId xmlns:p14="http://schemas.microsoft.com/office/powerpoint/2010/main" val="391907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26695"/>
            <a:ext cx="11582400" cy="924026"/>
          </a:xfrm>
        </p:spPr>
        <p:txBody>
          <a:bodyPr anchor="t"/>
          <a:lstStyle/>
          <a:p>
            <a:pPr algn="ctr"/>
            <a:r>
              <a:rPr lang="en-US" sz="2500" dirty="0">
                <a:latin typeface="Times New Roman" panose="02020603050405020304" pitchFamily="18" charset="0"/>
                <a:cs typeface="Times New Roman" panose="02020603050405020304" pitchFamily="18" charset="0"/>
              </a:rPr>
              <a:t>Promulgating  rules and regulations to guide the Variance Committee</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XI, Section 1(b) and Bylaws, Art. 5, Section 4</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2177142"/>
            <a:ext cx="11582400" cy="3995057"/>
          </a:xfrm>
        </p:spPr>
        <p:txBody>
          <a:bodyPr/>
          <a:lstStyle/>
          <a:p>
            <a:pPr marL="0" indent="0">
              <a:buNone/>
            </a:pPr>
            <a:r>
              <a:rPr lang="en-US" sz="1600" b="1" dirty="0">
                <a:latin typeface="Times New Roman" panose="02020603050405020304" pitchFamily="18" charset="0"/>
                <a:cs typeface="Times New Roman" panose="02020603050405020304" pitchFamily="18" charset="0"/>
              </a:rPr>
              <a:t>Article XI, Section 1(b)</a:t>
            </a:r>
          </a:p>
          <a:p>
            <a:pPr marL="0" indent="0">
              <a:buNone/>
            </a:pPr>
            <a:endParaRPr lang="en-US" sz="1600" b="1"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Section 1 </a:t>
            </a:r>
            <a:r>
              <a:rPr lang="en-US" sz="1500" b="1" dirty="0">
                <a:latin typeface="Times New Roman" panose="02020603050405020304" pitchFamily="18" charset="0"/>
                <a:cs typeface="Times New Roman" panose="02020603050405020304" pitchFamily="18" charset="0"/>
              </a:rPr>
              <a:t>(b)   </a:t>
            </a:r>
            <a:r>
              <a:rPr lang="en-US" sz="1500" b="1" u="sng" dirty="0">
                <a:latin typeface="Times New Roman" panose="02020603050405020304" pitchFamily="18" charset="0"/>
                <a:cs typeface="Times New Roman" panose="02020603050405020304" pitchFamily="18" charset="0"/>
              </a:rPr>
              <a:t>Variance Committee.</a:t>
            </a:r>
            <a:endParaRPr lang="en-US" sz="1500" b="1" dirty="0">
              <a:latin typeface="Times New Roman" panose="02020603050405020304" pitchFamily="18" charset="0"/>
              <a:cs typeface="Times New Roman" panose="02020603050405020304" pitchFamily="18" charset="0"/>
            </a:endParaRPr>
          </a:p>
          <a:p>
            <a:pPr marL="0" indent="0" algn="just">
              <a:buNone/>
            </a:pPr>
            <a:r>
              <a:rPr lang="en-US" sz="1500" b="1" dirty="0">
                <a:latin typeface="Times New Roman" panose="02020603050405020304" pitchFamily="18" charset="0"/>
                <a:cs typeface="Times New Roman" panose="02020603050405020304" pitchFamily="18" charset="0"/>
              </a:rPr>
              <a:t>The Variance Committee may authorize variances from compliance with any of the Guidelines and procedures when unique circumstances such as topography, natural obstructions, hardship or aesthetic or environmental considerations require, but only in accordance with duly adopted rules and regulations promulgated by the Voting Members. </a:t>
            </a:r>
            <a:r>
              <a:rPr lang="en-US" sz="1500" dirty="0">
                <a:latin typeface="Times New Roman" panose="02020603050405020304" pitchFamily="18" charset="0"/>
                <a:cs typeface="Times New Roman" panose="02020603050405020304" pitchFamily="18" charset="0"/>
              </a:rPr>
              <a:t>Variances may be granted only when unique circumstances dictate.  No variance shall (a) be effective unless in writing, (b) be contrary to the restrictions set forth in the body of this Declaration, or (c) estop the Committee from denying a variance in other circumstances</a:t>
            </a:r>
            <a:r>
              <a:rPr lang="en-US" sz="1500" b="1" dirty="0">
                <a:latin typeface="Times New Roman" panose="02020603050405020304" pitchFamily="18" charset="0"/>
                <a:cs typeface="Times New Roman" panose="02020603050405020304" pitchFamily="18" charset="0"/>
              </a:rPr>
              <a:t>. . . </a:t>
            </a:r>
          </a:p>
          <a:p>
            <a:pPr marL="0" indent="0" algn="just">
              <a:buNone/>
            </a:pPr>
            <a:endParaRPr lang="en-US" sz="1500" b="1" dirty="0">
              <a:latin typeface="Times New Roman" panose="02020603050405020304" pitchFamily="18" charset="0"/>
              <a:cs typeface="Times New Roman" panose="02020603050405020304" pitchFamily="18" charset="0"/>
            </a:endParaRPr>
          </a:p>
          <a:p>
            <a:pPr marL="0" indent="0" algn="ctr">
              <a:buNone/>
            </a:pPr>
            <a:r>
              <a:rPr lang="en-US" sz="1500" b="1" dirty="0">
                <a:latin typeface="Times New Roman" panose="02020603050405020304" pitchFamily="18" charset="0"/>
                <a:cs typeface="Times New Roman" panose="02020603050405020304" pitchFamily="18" charset="0"/>
              </a:rPr>
              <a:t>Bylaws, Article V, Section 4</a:t>
            </a:r>
          </a:p>
          <a:p>
            <a:pPr marL="0" indent="0">
              <a:buNone/>
            </a:pPr>
            <a:r>
              <a:rPr lang="en-US" sz="1500" b="1" dirty="0">
                <a:latin typeface="Times New Roman" panose="02020603050405020304" pitchFamily="18" charset="0"/>
                <a:cs typeface="Times New Roman" panose="02020603050405020304" pitchFamily="18" charset="0"/>
              </a:rPr>
              <a:t>Section 4.        </a:t>
            </a:r>
            <a:r>
              <a:rPr lang="en-US" sz="1500" b="1" u="sng" dirty="0">
                <a:latin typeface="Times New Roman" panose="02020603050405020304" pitchFamily="18" charset="0"/>
                <a:cs typeface="Times New Roman" panose="02020603050405020304" pitchFamily="18" charset="0"/>
              </a:rPr>
              <a:t>Variance Committee</a:t>
            </a:r>
            <a:r>
              <a:rPr lang="en-US" sz="1500" b="1" dirty="0">
                <a:latin typeface="Times New Roman" panose="02020603050405020304" pitchFamily="18" charset="0"/>
                <a:cs typeface="Times New Roman" panose="02020603050405020304" pitchFamily="18" charset="0"/>
              </a:rPr>
              <a:t>.  </a:t>
            </a:r>
          </a:p>
          <a:p>
            <a:pPr marL="0" indent="0" algn="just">
              <a:buNone/>
            </a:pPr>
            <a:r>
              <a:rPr lang="en-US" sz="1500" b="1" dirty="0">
                <a:latin typeface="Times New Roman" panose="02020603050405020304" pitchFamily="18" charset="0"/>
                <a:cs typeface="Times New Roman" panose="02020603050405020304" pitchFamily="18" charset="0"/>
              </a:rPr>
              <a:t>…</a:t>
            </a:r>
          </a:p>
          <a:p>
            <a:pPr marL="0" indent="0" algn="just">
              <a:buNone/>
            </a:pPr>
            <a:r>
              <a:rPr lang="en-US" sz="1500" b="1" dirty="0">
                <a:latin typeface="Times New Roman" panose="02020603050405020304" pitchFamily="18" charset="0"/>
                <a:cs typeface="Times New Roman" panose="02020603050405020304" pitchFamily="18" charset="0"/>
              </a:rPr>
              <a:t>The Voting Members may establish other procedural and substantive guidelines for the operation of the Variance Committee that are consistent with the Declaration and these Bylaws.</a:t>
            </a:r>
          </a:p>
          <a:p>
            <a:pPr marL="0" indent="0" algn="just">
              <a:buNone/>
            </a:pPr>
            <a:endParaRPr lang="en-US" sz="1500" b="1" dirty="0">
              <a:latin typeface="Times New Roman" panose="02020603050405020304" pitchFamily="18" charset="0"/>
              <a:cs typeface="Times New Roman" panose="02020603050405020304" pitchFamily="18" charset="0"/>
            </a:endParaRPr>
          </a:p>
          <a:p>
            <a:pPr marL="0" indent="0">
              <a:buNone/>
            </a:pPr>
            <a:endParaRPr lang="en-US" sz="1500" b="1"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1136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26696"/>
            <a:ext cx="11582400" cy="1253796"/>
          </a:xfrm>
        </p:spPr>
        <p:txBody>
          <a:bodyPr/>
          <a:lstStyle/>
          <a:p>
            <a:pPr algn="ctr"/>
            <a:r>
              <a:rPr lang="en-US" sz="2500" dirty="0">
                <a:latin typeface="Times New Roman" panose="02020603050405020304" pitchFamily="18" charset="0"/>
                <a:cs typeface="Times New Roman" panose="02020603050405020304" pitchFamily="18" charset="0"/>
              </a:rPr>
              <a:t>Electing and Removing Members of the Variance Committee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Bylaws, Art .V, Section 1 and 4</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endParaRPr lang="en-US" sz="1600" b="1" dirty="0">
              <a:latin typeface="Times New Roman" panose="02020603050405020304" pitchFamily="18" charset="0"/>
              <a:cs typeface="Times New Roman" panose="02020603050405020304" pitchFamily="18" charset="0"/>
            </a:endParaRPr>
          </a:p>
          <a:p>
            <a:pPr marL="0" indent="0" algn="just">
              <a:buNone/>
            </a:pPr>
            <a:r>
              <a:rPr lang="en-US" sz="1600" b="1" dirty="0">
                <a:latin typeface="Times New Roman" panose="02020603050405020304" pitchFamily="18" charset="0"/>
                <a:cs typeface="Times New Roman" panose="02020603050405020304" pitchFamily="18" charset="0"/>
              </a:rPr>
              <a:t>Section 1.	        </a:t>
            </a:r>
            <a:r>
              <a:rPr lang="en-US" sz="1500" b="1" u="sng" dirty="0">
                <a:latin typeface="Times New Roman" panose="02020603050405020304" pitchFamily="18" charset="0"/>
                <a:cs typeface="Times New Roman" panose="02020603050405020304" pitchFamily="18" charset="0"/>
              </a:rPr>
              <a:t>General</a:t>
            </a:r>
            <a:r>
              <a:rPr lang="en-US" sz="1500" b="1" dirty="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The Board of Directors may, by a resolution adopted by a majority of the Directors present at a meeting at which a quorum is present, create committees to perform such tasks and to serve for such periods as may be designated by the Board of Directors.  Each committee shall operate in accordance with the terms of the resolution of the Board of Directors designating the committee or with rules adopted by the Board of Directors.  Except as otherwise provided herein or in the Declaration, committee members shall be appointed by the Board of Directors and serve for a term of two (2) years; provided, however, each committee member shall serve at the discretion of and may be removed with or without cause by the Board of Directors, </a:t>
            </a:r>
            <a:r>
              <a:rPr lang="en-US" sz="1500" b="1" dirty="0">
                <a:latin typeface="Times New Roman" panose="02020603050405020304" pitchFamily="18" charset="0"/>
                <a:cs typeface="Times New Roman" panose="02020603050405020304" pitchFamily="18" charset="0"/>
              </a:rPr>
              <a:t>except for the members of the Variance Committee, who shall serve at the discretion of and may be removed with or without cause by the Voting Members.  </a:t>
            </a:r>
            <a:r>
              <a:rPr lang="en-US" sz="1500" dirty="0">
                <a:latin typeface="Times New Roman" panose="02020603050405020304" pitchFamily="18" charset="0"/>
                <a:cs typeface="Times New Roman" panose="02020603050405020304" pitchFamily="18" charset="0"/>
              </a:rPr>
              <a:t>Only a Member of the Association in good standing (current in all financial obligations to the Association) may be appointed to a committee. The committee members of each committee shall select the chairperson of the committee.  The Board of Directors shall appoint two alternates to any committee if requested in writing by the chairperson of said committee.  All permanent committees have the right to two alternate members upon written request to the nominating authority by the committee chairperson.</a:t>
            </a:r>
          </a:p>
          <a:p>
            <a:pPr marL="0" indent="0">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a:p>
            <a:pPr marL="0" indent="0" algn="r">
              <a:buNone/>
            </a:pPr>
            <a:r>
              <a:rPr lang="en-US" sz="1600" b="1" dirty="0">
                <a:latin typeface="Times New Roman" panose="02020603050405020304" pitchFamily="18" charset="0"/>
                <a:cs typeface="Times New Roman" panose="02020603050405020304" pitchFamily="18" charset="0"/>
              </a:rPr>
              <a:t>Continued on following page.</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529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002971"/>
            <a:ext cx="11582400" cy="4485964"/>
          </a:xfrm>
        </p:spPr>
        <p:txBody>
          <a:bodyPr/>
          <a:lstStyle/>
          <a:p>
            <a:pPr marL="0" indent="0">
              <a:buNone/>
            </a:pPr>
            <a:endParaRPr lang="en-US" sz="1500" dirty="0">
              <a:latin typeface="Times New Roman" panose="02020603050405020304" pitchFamily="18" charset="0"/>
              <a:cs typeface="Times New Roman" panose="02020603050405020304" pitchFamily="18" charset="0"/>
            </a:endParaRPr>
          </a:p>
          <a:p>
            <a:pPr marL="0" indent="0">
              <a:buNone/>
            </a:pPr>
            <a:r>
              <a:rPr lang="en-US" sz="1500" b="1" dirty="0">
                <a:latin typeface="Times New Roman" panose="02020603050405020304" pitchFamily="18" charset="0"/>
                <a:cs typeface="Times New Roman" panose="02020603050405020304" pitchFamily="18" charset="0"/>
              </a:rPr>
              <a:t>Section 4.        </a:t>
            </a:r>
            <a:r>
              <a:rPr lang="en-US" sz="1500" b="1" u="sng" dirty="0">
                <a:latin typeface="Times New Roman" panose="02020603050405020304" pitchFamily="18" charset="0"/>
                <a:cs typeface="Times New Roman" panose="02020603050405020304" pitchFamily="18" charset="0"/>
              </a:rPr>
              <a:t>Variance Committee</a:t>
            </a:r>
            <a:r>
              <a:rPr lang="en-US" sz="1500" b="1" dirty="0">
                <a:latin typeface="Times New Roman" panose="02020603050405020304" pitchFamily="18" charset="0"/>
                <a:cs typeface="Times New Roman" panose="02020603050405020304" pitchFamily="18" charset="0"/>
              </a:rPr>
              <a:t>.  </a:t>
            </a:r>
          </a:p>
          <a:p>
            <a:pPr marL="0" indent="0" algn="just">
              <a:buNone/>
            </a:pPr>
            <a:r>
              <a:rPr lang="en-US" sz="1500" dirty="0">
                <a:latin typeface="Times New Roman" panose="02020603050405020304" pitchFamily="18" charset="0"/>
                <a:cs typeface="Times New Roman" panose="02020603050405020304" pitchFamily="18" charset="0"/>
              </a:rPr>
              <a:t>In addition to any other committees that may be appointed by the Board of Directors, </a:t>
            </a:r>
            <a:r>
              <a:rPr lang="en-US" sz="1500" b="1" dirty="0">
                <a:latin typeface="Times New Roman" panose="02020603050405020304" pitchFamily="18" charset="0"/>
                <a:cs typeface="Times New Roman" panose="02020603050405020304" pitchFamily="18" charset="0"/>
              </a:rPr>
              <a:t>there shall be a Variance Committee elected by the Voting Members, consisting of five (5) persons, at least one of whom shall be a licensed architect</a:t>
            </a:r>
            <a:r>
              <a:rPr lang="en-US" sz="1500" dirty="0">
                <a:latin typeface="Times New Roman" panose="02020603050405020304" pitchFamily="18" charset="0"/>
                <a:cs typeface="Times New Roman" panose="02020603050405020304" pitchFamily="18" charset="0"/>
              </a:rPr>
              <a:t>.  The Variance Committee shall have jurisdiction over matters identified in Article XI of the Declaration.  Members of the Variance Committee shall be elected for a two (2)-year term.  Any vacancy occurring during the term of a member of the Variance Committee may be filled by a vote of the Voting Members for the balance of that term.</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The members of the Variance Committee shall be Members of the Association in good standing (current in all financial obligations to the Association) with no prior finding by the Covenants Committee of a violation of the deed restrictions or the guidelines.  Notwithstanding the foregoing, the licensed architect need not be a Member of the Association.  No person who is serving on the Covenants Committee or the Modifications Committee shall be allowed to serve simultaneously on the Variance Committee.  </a:t>
            </a:r>
            <a:r>
              <a:rPr lang="en-US" sz="1500" b="1" dirty="0">
                <a:latin typeface="Times New Roman" panose="02020603050405020304" pitchFamily="18" charset="0"/>
                <a:cs typeface="Times New Roman" panose="02020603050405020304" pitchFamily="18" charset="0"/>
              </a:rPr>
              <a:t>Members of the Variance Committee may be removed from the committee with or without cause by a vote of seventy-five percent (75%) of the Voting Members, with each Voting Member casting one (1) vote.  The Variance Committee shall meet as needed.</a:t>
            </a:r>
          </a:p>
          <a:p>
            <a:pPr marL="0" indent="0" algn="just">
              <a:buNone/>
            </a:pPr>
            <a:r>
              <a:rPr lang="en-US" sz="1500" b="1" dirty="0">
                <a:latin typeface="Times New Roman" panose="02020603050405020304" pitchFamily="18" charset="0"/>
                <a:cs typeface="Times New Roman" panose="02020603050405020304" pitchFamily="18" charset="0"/>
              </a:rPr>
              <a:t>…</a:t>
            </a:r>
          </a:p>
          <a:p>
            <a:pPr marL="0" indent="0">
              <a:buNone/>
            </a:pPr>
            <a:endParaRPr lang="en-US" sz="15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304800" y="1024569"/>
            <a:ext cx="11582400" cy="880431"/>
          </a:xfrm>
        </p:spPr>
        <p:txBody>
          <a:bodyPr anchor="t"/>
          <a:lstStyle/>
          <a:p>
            <a:pPr algn="ctr"/>
            <a:r>
              <a:rPr lang="en-US" sz="2500" dirty="0">
                <a:latin typeface="Times New Roman" panose="02020603050405020304" pitchFamily="18" charset="0"/>
                <a:cs typeface="Times New Roman" panose="02020603050405020304" pitchFamily="18" charset="0"/>
              </a:rPr>
              <a:t>Electing and Removing Members of the Variance Committee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Bylaws, Art .V, Section 1 and 4</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172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85092"/>
            <a:ext cx="11582400" cy="633046"/>
          </a:xfrm>
        </p:spPr>
        <p:txBody>
          <a:bodyPr/>
          <a:lstStyle/>
          <a:p>
            <a:pPr algn="ctr"/>
            <a:r>
              <a:rPr lang="en-US" sz="2400" dirty="0">
                <a:latin typeface="Times New Roman" panose="02020603050405020304" pitchFamily="18" charset="0"/>
                <a:cs typeface="Times New Roman" panose="02020603050405020304" pitchFamily="18" charset="0"/>
              </a:rPr>
              <a:t>Westchase Code of Conduct – Distinctions between BOD and VM Members</a:t>
            </a:r>
            <a:endParaRPr lang="en-US" sz="2400" dirty="0"/>
          </a:p>
        </p:txBody>
      </p:sp>
      <p:sp>
        <p:nvSpPr>
          <p:cNvPr id="3" name="Content Placeholder 2"/>
          <p:cNvSpPr>
            <a:spLocks noGrp="1"/>
          </p:cNvSpPr>
          <p:nvPr>
            <p:ph idx="1"/>
          </p:nvPr>
        </p:nvSpPr>
        <p:spPr>
          <a:xfrm>
            <a:off x="304800" y="1518139"/>
            <a:ext cx="11582400" cy="5017476"/>
          </a:xfrm>
        </p:spPr>
        <p:txBody>
          <a:bodyPr/>
          <a:lstStyle/>
          <a:p>
            <a:pPr lvl="0"/>
            <a:r>
              <a:rPr lang="en-US" sz="1600" dirty="0">
                <a:latin typeface="Times New Roman" panose="02020603050405020304" pitchFamily="18" charset="0"/>
                <a:cs typeface="Times New Roman" panose="02020603050405020304" pitchFamily="18" charset="0"/>
              </a:rPr>
              <a:t>If a Member violates the above principles and rules outside the context of a Meeting, the Member may be censured. </a:t>
            </a:r>
            <a:r>
              <a:rPr lang="en-US" sz="1600" b="1" dirty="0">
                <a:latin typeface="Times New Roman" panose="02020603050405020304" pitchFamily="18" charset="0"/>
                <a:cs typeface="Times New Roman" panose="02020603050405020304" pitchFamily="18" charset="0"/>
              </a:rPr>
              <a:t>The BOD has the authority to determine whether any Member, other than a member of the BOD or a VM, has committed a violation of the above principles and rules outside a Meeting and to censure such Member</a:t>
            </a:r>
            <a:r>
              <a:rPr lang="en-US" sz="1600" dirty="0">
                <a:latin typeface="Times New Roman" panose="02020603050405020304" pitchFamily="18" charset="0"/>
                <a:cs typeface="Times New Roman" panose="02020603050405020304" pitchFamily="18" charset="0"/>
              </a:rPr>
              <a:t>. </a:t>
            </a:r>
            <a:r>
              <a:rPr lang="en-US" sz="1600" u="sng" dirty="0">
                <a:latin typeface="Times New Roman" panose="02020603050405020304" pitchFamily="18" charset="0"/>
                <a:cs typeface="Times New Roman" panose="02020603050405020304" pitchFamily="18" charset="0"/>
              </a:rPr>
              <a:t>Only the VMs have the authority to determine whether a member of the BOD or any other VM has committed a violation of the above principles and rules outside a Meeting and to censure such member of the BOD or VM</a:t>
            </a:r>
            <a:r>
              <a:rPr lang="en-US" sz="1600" dirty="0">
                <a:latin typeface="Times New Roman" panose="02020603050405020304" pitchFamily="18" charset="0"/>
                <a:cs typeface="Times New Roman" panose="02020603050405020304" pitchFamily="18" charset="0"/>
              </a:rPr>
              <a:t>. A majority of the members of the BOD must approve the censure of any Member other than another member of the BOD or a VM. A majority of the VMs, with each VM having one vote, must approve the censure of any member of the BOD or any other VM. Upon being censured, the censured Member will apologize for the inappropriate behavior to the BOD, the VMs, or to any other Member, employee or agent of WCA, as applicable, and will take such actions as the BOD or VMs may reasonably determine is necessary to remedy the consequences of such inappropriate behavior.</a:t>
            </a:r>
          </a:p>
          <a:p>
            <a:pPr lvl="0"/>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If a Member is censured or violates the above principles and rules more than two (2) times in any 12 -month period, </a:t>
            </a:r>
            <a:r>
              <a:rPr lang="en-US" sz="1600" b="1" dirty="0">
                <a:latin typeface="Times New Roman" panose="02020603050405020304" pitchFamily="18" charset="0"/>
                <a:cs typeface="Times New Roman" panose="02020603050405020304" pitchFamily="18" charset="0"/>
              </a:rPr>
              <a:t>then the BOD </a:t>
            </a:r>
            <a:r>
              <a:rPr lang="en-US" sz="1600" dirty="0">
                <a:latin typeface="Times New Roman" panose="02020603050405020304" pitchFamily="18" charset="0"/>
                <a:cs typeface="Times New Roman" panose="02020603050405020304" pitchFamily="18" charset="0"/>
              </a:rPr>
              <a:t>(or VMs, in the event such person is a member of the BOD or VM) </a:t>
            </a:r>
            <a:r>
              <a:rPr lang="en-US" sz="1600" b="1" dirty="0">
                <a:latin typeface="Times New Roman" panose="02020603050405020304" pitchFamily="18" charset="0"/>
                <a:cs typeface="Times New Roman" panose="02020603050405020304" pitchFamily="18" charset="0"/>
              </a:rPr>
              <a:t>may revoke the authority of the Member to act on behalf of the WCA and remove the Member from his or her official position </a:t>
            </a:r>
            <a:r>
              <a:rPr lang="en-US" sz="1600" dirty="0">
                <a:latin typeface="Times New Roman" panose="02020603050405020304" pitchFamily="18" charset="0"/>
                <a:cs typeface="Times New Roman" panose="02020603050405020304" pitchFamily="18" charset="0"/>
              </a:rPr>
              <a:t>with the WCA pursuant to the procedures in the WCA's governing documents.</a:t>
            </a:r>
          </a:p>
          <a:p>
            <a:endParaRPr lang="en-US" sz="1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61369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10195"/>
            <a:ext cx="11582400" cy="1480456"/>
          </a:xfrm>
        </p:spPr>
        <p:txBody>
          <a:bodyPr/>
          <a:lstStyle/>
          <a:p>
            <a:pPr algn="ctr"/>
            <a:r>
              <a:rPr lang="en-US" sz="2500" dirty="0">
                <a:latin typeface="Times New Roman" panose="02020603050405020304" pitchFamily="18" charset="0"/>
                <a:cs typeface="Times New Roman" panose="02020603050405020304" pitchFamily="18" charset="0"/>
              </a:rPr>
              <a:t>Overruling, Canceling or Modifying a Regulation or Restriction</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 Promulgated by the Board of Directors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XII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2560320"/>
            <a:ext cx="11582400" cy="3611880"/>
          </a:xfrm>
        </p:spPr>
        <p:txBody>
          <a:bodyPr/>
          <a:lstStyle/>
          <a:p>
            <a:pPr marL="0" indent="0" algn="ctr">
              <a:buNone/>
            </a:pPr>
            <a:r>
              <a:rPr lang="en-US" sz="1500" u="sng" dirty="0">
                <a:latin typeface="Times New Roman" panose="02020603050405020304" pitchFamily="18" charset="0"/>
                <a:cs typeface="Times New Roman" panose="02020603050405020304" pitchFamily="18" charset="0"/>
              </a:rPr>
              <a:t>Communitywide Restrictions </a:t>
            </a:r>
          </a:p>
          <a:p>
            <a:pPr marL="0" indent="0" algn="just">
              <a:buNone/>
            </a:pPr>
            <a:r>
              <a:rPr lang="en-US" sz="1500" dirty="0">
                <a:latin typeface="Times New Roman" panose="02020603050405020304" pitchFamily="18" charset="0"/>
                <a:cs typeface="Times New Roman" panose="02020603050405020304" pitchFamily="18" charset="0"/>
              </a:rPr>
              <a:t>…</a:t>
            </a:r>
          </a:p>
          <a:p>
            <a:pPr marL="0" indent="0" algn="just">
              <a:buNone/>
            </a:pPr>
            <a:r>
              <a:rPr lang="en-US" sz="1500" dirty="0">
                <a:latin typeface="Times New Roman" panose="02020603050405020304" pitchFamily="18" charset="0"/>
                <a:cs typeface="Times New Roman" panose="02020603050405020304" pitchFamily="18" charset="0"/>
              </a:rPr>
              <a:t>	The Association, acting through its Board of Directors, shall have the authority to make and to enforce standards and restrictions governing the use of the Properties, in addition to those contained herein, and to impose reasonable user fees for use of Common Area facilities.  </a:t>
            </a:r>
            <a:r>
              <a:rPr lang="en-US" sz="1500" b="1" dirty="0">
                <a:latin typeface="Times New Roman" panose="02020603050405020304" pitchFamily="18" charset="0"/>
                <a:cs typeface="Times New Roman" panose="02020603050405020304" pitchFamily="18" charset="0"/>
              </a:rPr>
              <a:t>Such regulations and use restrictions shall be binding on all Owners, occupants, invitees, and licensees, if any, until and unless overruled, canceled, or modified in a regular or special meeting of the Association by the vote or written consent, or any combination thereof, of Voting Members.</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435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02535"/>
            <a:ext cx="11582400" cy="1553377"/>
          </a:xfrm>
        </p:spPr>
        <p:txBody>
          <a:bodyPr/>
          <a:lstStyle/>
          <a:p>
            <a:pPr algn="ctr"/>
            <a:r>
              <a:rPr lang="en-US" sz="2500" dirty="0">
                <a:latin typeface="Times New Roman" panose="02020603050405020304" pitchFamily="18" charset="0"/>
                <a:cs typeface="Times New Roman" panose="02020603050405020304" pitchFamily="18" charset="0"/>
              </a:rPr>
              <a:t>Approving or Disapproving Rules or Procedures Promulgated</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 by the Nominating Committee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Bylaws, Art. III, Section 3</a:t>
            </a:r>
          </a:p>
        </p:txBody>
      </p:sp>
      <p:sp>
        <p:nvSpPr>
          <p:cNvPr id="3" name="Content Placeholder 2"/>
          <p:cNvSpPr>
            <a:spLocks noGrp="1"/>
          </p:cNvSpPr>
          <p:nvPr>
            <p:ph idx="1"/>
          </p:nvPr>
        </p:nvSpPr>
        <p:spPr>
          <a:xfrm>
            <a:off x="304800" y="2688116"/>
            <a:ext cx="11582400" cy="3484083"/>
          </a:xfrm>
        </p:spPr>
        <p:txBody>
          <a:bodyPr/>
          <a:lstStyle/>
          <a:p>
            <a:pPr marL="0" indent="0">
              <a:buNone/>
            </a:pPr>
            <a:r>
              <a:rPr lang="en-US" sz="1500" dirty="0">
                <a:latin typeface="Times New Roman" panose="02020603050405020304" pitchFamily="18" charset="0"/>
                <a:cs typeface="Times New Roman" panose="02020603050405020304" pitchFamily="18" charset="0"/>
              </a:rPr>
              <a:t> </a:t>
            </a:r>
          </a:p>
          <a:p>
            <a:pPr marL="0" indent="0">
              <a:buNone/>
            </a:pPr>
            <a:r>
              <a:rPr lang="en-US" sz="1600" b="1" dirty="0">
                <a:latin typeface="Times New Roman" panose="02020603050405020304" pitchFamily="18" charset="0"/>
                <a:cs typeface="Times New Roman" panose="02020603050405020304" pitchFamily="18" charset="0"/>
              </a:rPr>
              <a:t>Section 3.</a:t>
            </a:r>
            <a:r>
              <a:rPr lang="en-US" sz="1500" b="1" dirty="0">
                <a:latin typeface="Times New Roman" panose="02020603050405020304" pitchFamily="18" charset="0"/>
                <a:cs typeface="Times New Roman" panose="02020603050405020304" pitchFamily="18" charset="0"/>
              </a:rPr>
              <a:t>        </a:t>
            </a:r>
            <a:r>
              <a:rPr lang="en-US" sz="1500" b="1" u="sng" dirty="0">
                <a:latin typeface="Times New Roman" panose="02020603050405020304" pitchFamily="18" charset="0"/>
                <a:cs typeface="Times New Roman" panose="02020603050405020304" pitchFamily="18" charset="0"/>
              </a:rPr>
              <a:t>Nomination of Directors</a:t>
            </a:r>
            <a:r>
              <a:rPr lang="en-US" sz="1500" b="1" dirty="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A Nominating Committee shall make nominations to the Board of Directors.</a:t>
            </a:r>
            <a:r>
              <a:rPr lang="en-US" sz="1500" b="1" dirty="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 . . The Nominating Committee shall have the authority to promulgate rules and procedures for the election of directors at the annual meeting of the Voting Members called for such purpose, </a:t>
            </a:r>
            <a:r>
              <a:rPr lang="en-US" sz="1500" b="1" dirty="0">
                <a:latin typeface="Times New Roman" panose="02020603050405020304" pitchFamily="18" charset="0"/>
                <a:cs typeface="Times New Roman" panose="02020603050405020304" pitchFamily="18" charset="0"/>
              </a:rPr>
              <a:t>which rules and procedures shall be subject to approval by the Voting Members, with each Voting Member casting one (1) vote.</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9574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59317"/>
            <a:ext cx="11582400" cy="1152364"/>
          </a:xfrm>
        </p:spPr>
        <p:txBody>
          <a:bodyPr anchor="t"/>
          <a:lstStyle/>
          <a:p>
            <a:pPr algn="ctr"/>
            <a:r>
              <a:rPr lang="en-US" sz="2500" dirty="0">
                <a:latin typeface="Times New Roman" panose="02020603050405020304" pitchFamily="18" charset="0"/>
                <a:cs typeface="Times New Roman" panose="02020603050405020304" pitchFamily="18" charset="0"/>
              </a:rPr>
              <a:t>Approving or Disapproving the Common Expense Budget and the Amount of the Common Assessment if a Special Meeting is Called for that Purpose</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 (Art. X, Section 2)</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2342606"/>
            <a:ext cx="11582400" cy="4069211"/>
          </a:xfrm>
        </p:spPr>
        <p:txBody>
          <a:bodyPr/>
          <a:lstStyle/>
          <a:p>
            <a:pPr marL="0" indent="0" algn="just">
              <a:buNone/>
            </a:pPr>
            <a:r>
              <a:rPr lang="en-US" sz="1500" dirty="0">
                <a:latin typeface="Times New Roman" panose="02020603050405020304" pitchFamily="18" charset="0"/>
                <a:cs typeface="Times New Roman" panose="02020603050405020304" pitchFamily="18" charset="0"/>
              </a:rPr>
              <a:t>Section 2. </a:t>
            </a:r>
            <a:r>
              <a:rPr lang="en-US" sz="1500" u="sng" dirty="0">
                <a:latin typeface="Times New Roman" panose="02020603050405020304" pitchFamily="18" charset="0"/>
                <a:cs typeface="Times New Roman" panose="02020603050405020304" pitchFamily="18" charset="0"/>
              </a:rPr>
              <a:t>Computation of Common Assessment</a:t>
            </a:r>
            <a:r>
              <a:rPr lang="en-US" sz="1500" dirty="0">
                <a:latin typeface="Times New Roman" panose="02020603050405020304" pitchFamily="18" charset="0"/>
                <a:cs typeface="Times New Roman" panose="02020603050405020304" pitchFamily="18" charset="0"/>
              </a:rPr>
              <a:t>.  It shall be the duty of the Board, at least sixty (60) days before the beginning of each fiscal year, to prepare a budget covering the estimated Common Expenses of the Association during the coming year. . . . </a:t>
            </a:r>
          </a:p>
          <a:p>
            <a:pPr marL="0" indent="0">
              <a:buNone/>
            </a:pPr>
            <a:endParaRPr lang="en-US" sz="1500" i="1" dirty="0">
              <a:latin typeface="Times New Roman" panose="02020603050405020304" pitchFamily="18" charset="0"/>
              <a:cs typeface="Times New Roman" panose="02020603050405020304" pitchFamily="18" charset="0"/>
            </a:endParaRPr>
          </a:p>
          <a:p>
            <a:pPr marL="0" indent="0" algn="just">
              <a:buNone/>
            </a:pPr>
            <a:r>
              <a:rPr lang="en-US" sz="1500" b="1" dirty="0">
                <a:latin typeface="Times New Roman" panose="02020603050405020304" pitchFamily="18" charset="0"/>
                <a:cs typeface="Times New Roman" panose="02020603050405020304" pitchFamily="18" charset="0"/>
              </a:rPr>
              <a:t>	The Board shall cause a copy of the Common Expense budget and notice of the amount of the Common Assessment to be levied against each Unit for the following year to be delivered to each Voting Member at least thirty (30) days prior to the beginning of the fiscal year.  Such budget and assessment shall become effective unless disapproved by the Voting Members, by vote or written consent, or any combination thereof, representing at least sixty-seven percent (67%) of the total votes in the Association</a:t>
            </a:r>
            <a:r>
              <a:rPr lang="en-US" sz="1500" dirty="0">
                <a:latin typeface="Times New Roman" panose="02020603050405020304" pitchFamily="18" charset="0"/>
                <a:cs typeface="Times New Roman" panose="02020603050405020304" pitchFamily="18" charset="0"/>
              </a:rPr>
              <a:t>.  There shall be no obligation to call a meeting for the purpose of considering the budget except on petition of the Voting Members as provided for special meetings in Article II, Section 5, of the Bylaws, which petition must be presented to the Board within ten (10) days of delivery of the notice of assessments.</a:t>
            </a:r>
          </a:p>
          <a:p>
            <a:pPr marL="0" indent="0" algn="just">
              <a:buNone/>
            </a:pPr>
            <a:r>
              <a:rPr lang="en-US" sz="1500" dirty="0">
                <a:latin typeface="Times New Roman" panose="02020603050405020304" pitchFamily="18" charset="0"/>
                <a:cs typeface="Times New Roman" panose="02020603050405020304" pitchFamily="18" charset="0"/>
              </a:rPr>
              <a:t>…</a:t>
            </a:r>
          </a:p>
          <a:p>
            <a:pPr marL="0" indent="0" algn="just">
              <a:buNone/>
            </a:pPr>
            <a:endParaRPr lang="en-US" sz="1400" b="1" dirty="0">
              <a:latin typeface="Times New Roman" panose="02020603050405020304" pitchFamily="18" charset="0"/>
              <a:cs typeface="Times New Roman" panose="02020603050405020304" pitchFamily="18" charset="0"/>
            </a:endParaRPr>
          </a:p>
          <a:p>
            <a:pPr marL="0" indent="0">
              <a:buNone/>
            </a:pPr>
            <a:endParaRPr lang="en-US" sz="15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311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26696"/>
            <a:ext cx="11582400" cy="685800"/>
          </a:xfrm>
        </p:spPr>
        <p:txBody>
          <a:bodyPr/>
          <a:lstStyle/>
          <a:p>
            <a:pPr lvl="0" algn="ctr"/>
            <a:r>
              <a:rPr lang="en-US" sz="2500" dirty="0">
                <a:latin typeface="Times New Roman" panose="02020603050405020304" pitchFamily="18" charset="0"/>
                <a:cs typeface="Times New Roman" panose="02020603050405020304" pitchFamily="18" charset="0"/>
              </a:rPr>
              <a:t>Voting For or Against the Annexation of Real Property</a:t>
            </a:r>
            <a:br>
              <a:rPr lang="en-US" sz="2500" dirty="0">
                <a:latin typeface="Times New Roman" panose="02020603050405020304" pitchFamily="18" charset="0"/>
                <a:cs typeface="Times New Roman" panose="02020603050405020304" pitchFamily="18" charset="0"/>
              </a:rPr>
            </a:br>
            <a:r>
              <a:rPr lang="en-US" sz="1500" dirty="0">
                <a:latin typeface="Times New Roman" panose="02020603050405020304" pitchFamily="18" charset="0"/>
                <a:cs typeface="Times New Roman" panose="02020603050405020304" pitchFamily="18" charset="0"/>
              </a:rPr>
              <a:t> Art. VIII, Section 1</a:t>
            </a:r>
          </a:p>
        </p:txBody>
      </p:sp>
      <p:sp>
        <p:nvSpPr>
          <p:cNvPr id="3" name="Content Placeholder 2"/>
          <p:cNvSpPr>
            <a:spLocks noGrp="1"/>
          </p:cNvSpPr>
          <p:nvPr>
            <p:ph idx="1"/>
          </p:nvPr>
        </p:nvSpPr>
        <p:spPr/>
        <p:txBody>
          <a:bodyPr/>
          <a:lstStyle/>
          <a:p>
            <a:pPr marL="457200" lvl="1" indent="0">
              <a:buNone/>
            </a:pPr>
            <a:endParaRPr lang="en-US" sz="1500" dirty="0">
              <a:latin typeface="Times New Roman" panose="02020603050405020304" pitchFamily="18" charset="0"/>
              <a:cs typeface="Times New Roman" panose="02020603050405020304" pitchFamily="18" charset="0"/>
            </a:endParaRPr>
          </a:p>
          <a:p>
            <a:pPr marL="0" indent="0">
              <a:buNone/>
            </a:pPr>
            <a:r>
              <a:rPr lang="en-US" sz="1500" dirty="0">
                <a:latin typeface="Times New Roman" panose="02020603050405020304" pitchFamily="18" charset="0"/>
                <a:cs typeface="Times New Roman" panose="02020603050405020304" pitchFamily="18" charset="0"/>
              </a:rPr>
              <a:t>	Section 1. </a:t>
            </a:r>
            <a:r>
              <a:rPr lang="en-US" sz="1500" u="sng" dirty="0">
                <a:latin typeface="Times New Roman" panose="02020603050405020304" pitchFamily="18" charset="0"/>
                <a:cs typeface="Times New Roman" panose="02020603050405020304" pitchFamily="18" charset="0"/>
              </a:rPr>
              <a:t>Annexation with Approval of the Membership</a:t>
            </a:r>
            <a:r>
              <a:rPr lang="en-US" sz="1500" dirty="0">
                <a:latin typeface="Times New Roman" panose="02020603050405020304" pitchFamily="18" charset="0"/>
                <a:cs typeface="Times New Roman" panose="02020603050405020304" pitchFamily="18" charset="0"/>
              </a:rPr>
              <a:t>.  Subject to the consent of the owner thereof, the Association may annex real property described in Exhibit "B" to the provisions of this Declaration and the jurisdiction of the Association.  </a:t>
            </a:r>
            <a:r>
              <a:rPr lang="en-US" sz="1500" b="1" dirty="0">
                <a:latin typeface="Times New Roman" panose="02020603050405020304" pitchFamily="18" charset="0"/>
                <a:cs typeface="Times New Roman" panose="02020603050405020304" pitchFamily="18" charset="0"/>
              </a:rPr>
              <a:t>Such annexation shall require the affirmative vote or written consent, or any combination thereof, of Voting Members representing at least seventy five percent (75%) of the votes of the Association.</a:t>
            </a:r>
          </a:p>
          <a:p>
            <a:pPr marL="0" indent="0">
              <a:buNone/>
            </a:pPr>
            <a:endParaRPr lang="en-US" sz="1500" dirty="0">
              <a:latin typeface="Times New Roman" panose="02020603050405020304" pitchFamily="18" charset="0"/>
              <a:cs typeface="Times New Roman" panose="02020603050405020304" pitchFamily="18" charset="0"/>
            </a:endParaRPr>
          </a:p>
          <a:p>
            <a:pPr marL="0" indent="0" algn="ctr">
              <a:buNone/>
            </a:pPr>
            <a:r>
              <a:rPr lang="en-US" sz="1500" dirty="0">
                <a:latin typeface="Times New Roman" panose="02020603050405020304" pitchFamily="18" charset="0"/>
                <a:cs typeface="Times New Roman" panose="02020603050405020304" pitchFamily="18" charset="0"/>
              </a:rPr>
              <a:t>. . .</a:t>
            </a:r>
          </a:p>
        </p:txBody>
      </p:sp>
    </p:spTree>
    <p:extLst>
      <p:ext uri="{BB962C8B-B14F-4D97-AF65-F5344CB8AC3E}">
        <p14:creationId xmlns:p14="http://schemas.microsoft.com/office/powerpoint/2010/main" val="3061798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199"/>
            <a:ext cx="11582400" cy="1590101"/>
          </a:xfrm>
        </p:spPr>
        <p:txBody>
          <a:bodyPr/>
          <a:lstStyle/>
          <a:p>
            <a:pPr algn="ctr"/>
            <a:r>
              <a:rPr lang="en-US" sz="2500" dirty="0">
                <a:latin typeface="Times New Roman" panose="02020603050405020304" pitchFamily="18" charset="0"/>
                <a:cs typeface="Times New Roman" panose="02020603050405020304" pitchFamily="18" charset="0"/>
              </a:rPr>
              <a:t>Approving or Disapproving Action by the Board to Mortgage, Pledge, or Hypothecate the Common Area as Security for Money Borrowed</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 Art. XIII, Section 5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2809300"/>
            <a:ext cx="11582400" cy="3362900"/>
          </a:xfrm>
        </p:spPr>
        <p:txBody>
          <a:bodyPr/>
          <a:lstStyle/>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Section 5. </a:t>
            </a:r>
            <a:r>
              <a:rPr lang="en-US" sz="1500" u="sng" dirty="0">
                <a:latin typeface="Times New Roman" panose="02020603050405020304" pitchFamily="18" charset="0"/>
                <a:cs typeface="Times New Roman" panose="02020603050405020304" pitchFamily="18" charset="0"/>
              </a:rPr>
              <a:t>Easements for Utilities, Etc.</a:t>
            </a:r>
            <a:r>
              <a:rPr lang="en-US" sz="1500" dirty="0">
                <a:latin typeface="Times New Roman" panose="02020603050405020304" pitchFamily="18" charset="0"/>
                <a:cs typeface="Times New Roman" panose="02020603050405020304" pitchFamily="18" charset="0"/>
              </a:rPr>
              <a:t>  …</a:t>
            </a:r>
          </a:p>
          <a:p>
            <a:pPr marL="0" indent="0" algn="just">
              <a:buNone/>
            </a:pPr>
            <a:endParaRPr lang="en-US" sz="1500" b="1" dirty="0">
              <a:latin typeface="Times New Roman" panose="02020603050405020304" pitchFamily="18" charset="0"/>
              <a:cs typeface="Times New Roman" panose="02020603050405020304" pitchFamily="18" charset="0"/>
            </a:endParaRPr>
          </a:p>
          <a:p>
            <a:pPr marL="0" indent="0" algn="just">
              <a:buNone/>
            </a:pPr>
            <a:r>
              <a:rPr lang="en-US" sz="1500" b="1" dirty="0">
                <a:latin typeface="Times New Roman" panose="02020603050405020304" pitchFamily="18" charset="0"/>
                <a:cs typeface="Times New Roman" panose="02020603050405020304" pitchFamily="18" charset="0"/>
              </a:rPr>
              <a:t>	The Board, with the approval of Voting Members representing at least seventy-five percent (75%) of the votes of the Association, shall have the power to mortgage, pledge, or hypothecate all or any portion of the Common Area as security for money borrowed </a:t>
            </a:r>
            <a:r>
              <a:rPr lang="en-US" sz="1500" dirty="0">
                <a:latin typeface="Times New Roman" panose="02020603050405020304" pitchFamily="18" charset="0"/>
                <a:cs typeface="Times New Roman" panose="02020603050405020304" pitchFamily="18" charset="0"/>
              </a:rPr>
              <a:t>or debts incurred and to dedicate portions of the Common Area, including, but not limited to, park sites, lakes, ponds, wetlands, conservation areas, and preservation areas to the CDD, if any; any public utility; Hillsborough County, Florida; or any other local, state, or federal governmental or quasi-governmental entity, subject to such approval requirements as may be contained in this Declaration.</a:t>
            </a:r>
          </a:p>
          <a:p>
            <a:pPr marL="0" indent="0" algn="just">
              <a:buNone/>
            </a:pPr>
            <a:r>
              <a:rPr lang="en-US" sz="1500" dirty="0">
                <a:latin typeface="Times New Roman" panose="02020603050405020304" pitchFamily="18" charset="0"/>
                <a:cs typeface="Times New Roman" panose="02020603050405020304" pitchFamily="18" charset="0"/>
              </a:rPr>
              <a:t> </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04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11582400" cy="1777388"/>
          </a:xfrm>
        </p:spPr>
        <p:txBody>
          <a:bodyPr anchor="t"/>
          <a:lstStyle/>
          <a:p>
            <a:pPr algn="ctr"/>
            <a:r>
              <a:rPr lang="en-US" sz="2500" dirty="0">
                <a:latin typeface="Times New Roman" panose="02020603050405020304" pitchFamily="18" charset="0"/>
                <a:cs typeface="Times New Roman" panose="02020603050405020304" pitchFamily="18" charset="0"/>
              </a:rPr>
              <a:t>Voting for or against a conveyance of Common Area that is under threat of condemnation by any authority having the power of condemnation or eminent domain and voting to replace any improvements that have been taken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VII</a:t>
            </a:r>
            <a:br>
              <a:rPr lang="en-US" sz="3000" dirty="0">
                <a:latin typeface="Times New Roman" panose="02020603050405020304" pitchFamily="18" charset="0"/>
                <a:cs typeface="Times New Roman" panose="02020603050405020304" pitchFamily="18" charset="0"/>
              </a:rPr>
            </a:br>
            <a:endParaRPr lang="en-US"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2876204"/>
            <a:ext cx="11582400" cy="3295995"/>
          </a:xfrm>
        </p:spPr>
        <p:txBody>
          <a:bodyPr/>
          <a:lstStyle/>
          <a:p>
            <a:pPr marL="0" indent="0" algn="ctr">
              <a:buNone/>
            </a:pPr>
            <a:r>
              <a:rPr lang="en-US" sz="1500" u="sng" dirty="0">
                <a:latin typeface="Times New Roman" panose="02020603050405020304" pitchFamily="18" charset="0"/>
                <a:cs typeface="Times New Roman" panose="02020603050405020304" pitchFamily="18" charset="0"/>
              </a:rPr>
              <a:t>Condemnation</a:t>
            </a:r>
          </a:p>
          <a:p>
            <a:pPr marL="0" indent="0" algn="ctr">
              <a:buNone/>
            </a:pPr>
            <a:endParaRPr lang="en-US" sz="1500" u="sng" dirty="0">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	Whenever all or any part of the Common Area shall be taken (or conveyed in lieu of and under threat of condemnation) by the </a:t>
            </a:r>
            <a:r>
              <a:rPr lang="en-US" sz="1500" b="1" dirty="0">
                <a:latin typeface="Times New Roman" panose="02020603050405020304" pitchFamily="18" charset="0"/>
                <a:cs typeface="Times New Roman" panose="02020603050405020304" pitchFamily="18" charset="0"/>
              </a:rPr>
              <a:t>Board acting on the written direction of Voting Members representing at least sixty-seven percent (67%) of the total votes of the Association by any authority having the power of condemnation or eminent domain</a:t>
            </a:r>
            <a:r>
              <a:rPr lang="en-US" sz="1500" dirty="0">
                <a:latin typeface="Times New Roman" panose="02020603050405020304" pitchFamily="18" charset="0"/>
                <a:cs typeface="Times New Roman" panose="02020603050405020304" pitchFamily="18" charset="0"/>
              </a:rPr>
              <a:t>, each Owner shall be entitled to notice thereof.  The award made for such taking shall be payable to the Association as trustee for all Owners to be disbursed as follows:</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	If the taking involves a portion of the Common Area on which improvements have been constructed, then, unless within sixty (60) days after such taking Voting Members representing at least seventy-five percent (75%) of the total votes of the Association shall otherwise agree, the Association shall restore or replace such improvements so taken on the remaining land included in the Common Area to the extent that lands are available therefor, in accordance with plans approved by the Board of Directors of the Association.  If such improvements are to be repaired or restored, the provisions in Article V hereof regarding the disbursement of funds with respect to casualty damage or destruction that is to be repaired shall apply.</a:t>
            </a:r>
          </a:p>
        </p:txBody>
      </p:sp>
    </p:spTree>
    <p:extLst>
      <p:ext uri="{BB962C8B-B14F-4D97-AF65-F5344CB8AC3E}">
        <p14:creationId xmlns:p14="http://schemas.microsoft.com/office/powerpoint/2010/main" val="303198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15248"/>
            <a:ext cx="11582400" cy="1089752"/>
          </a:xfrm>
        </p:spPr>
        <p:txBody>
          <a:bodyPr anchor="t"/>
          <a:lstStyle/>
          <a:p>
            <a:pPr algn="ctr"/>
            <a:r>
              <a:rPr lang="en-US" sz="2500" dirty="0">
                <a:latin typeface="Times New Roman" panose="02020603050405020304" pitchFamily="18" charset="0"/>
                <a:cs typeface="Times New Roman" panose="02020603050405020304" pitchFamily="18" charset="0"/>
              </a:rPr>
              <a:t>Voting to obtain a loan that exceeds five percent (5%) of the budgeted expenses of the Association for the fiscal year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(Bylaws, Art III, Section 18); </a:t>
            </a:r>
            <a:r>
              <a:rPr lang="en-US" sz="2500"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304800" y="2952520"/>
            <a:ext cx="11582400" cy="3219679"/>
          </a:xfrm>
        </p:spPr>
        <p:txBody>
          <a:bodyPr/>
          <a:lstStyle/>
          <a:p>
            <a:pPr marL="0" indent="0" algn="just">
              <a:buNone/>
            </a:pPr>
            <a:r>
              <a:rPr lang="en-US" sz="1500" dirty="0">
                <a:latin typeface="Times New Roman" panose="02020603050405020304" pitchFamily="18" charset="0"/>
                <a:cs typeface="Times New Roman" panose="02020603050405020304" pitchFamily="18" charset="0"/>
              </a:rPr>
              <a:t>Section 18.      </a:t>
            </a:r>
            <a:r>
              <a:rPr lang="en-US" sz="1500" u="sng" dirty="0">
                <a:latin typeface="Times New Roman" panose="02020603050405020304" pitchFamily="18" charset="0"/>
                <a:cs typeface="Times New Roman" panose="02020603050405020304" pitchFamily="18" charset="0"/>
              </a:rPr>
              <a:t>Borrowing</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The Board of Directors shall have the power to borrow money for the purpose of maintenance, repair or restoration of the Area of Common Responsibility, or for any other purpose necessary for the administration of the Association's affairs.  </a:t>
            </a:r>
            <a:r>
              <a:rPr lang="en-US" sz="1500" b="1" dirty="0">
                <a:latin typeface="Times New Roman" panose="02020603050405020304" pitchFamily="18" charset="0"/>
                <a:cs typeface="Times New Roman" panose="02020603050405020304" pitchFamily="18" charset="0"/>
              </a:rPr>
              <a:t>In the event the proposed borrowing equals or is less than or would equal or be less than five percent (5%) of the budgeted expenses of the Association for that fiscal year, the Board of Directors shall have the power to borrow such money without the approval of the Voting Members of the Association.  In the event the proposed borrowing exceeds or would exceed five percent (5%) of the budgeted expenses of the Association for that fiscal year, the Board of Directors shall obtain Voting Member approval, which shall be obtained upon the affirmative vote or written consent, or any combination thereof, of Voting Members representing sixty-six percent (66%) of the total votes of the Association. </a:t>
            </a:r>
            <a:r>
              <a:rPr lang="en-US" sz="1500" dirty="0">
                <a:latin typeface="Times New Roman" panose="02020603050405020304" pitchFamily="18" charset="0"/>
                <a:cs typeface="Times New Roman" panose="02020603050405020304" pitchFamily="18" charset="0"/>
              </a:rPr>
              <a:t> Notwithstanding the foregoing, if the borrowing will lead to one or more special assessments, then the Board of Directors must obtain approval of the Voting Members pursuant to the procedures set forth in the Declaration for approval of special assessments.</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464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59316"/>
            <a:ext cx="11582400" cy="1709713"/>
          </a:xfrm>
        </p:spPr>
        <p:txBody>
          <a:bodyPr anchor="t"/>
          <a:lstStyle/>
          <a:p>
            <a:pPr algn="ctr"/>
            <a:r>
              <a:rPr lang="en-US" sz="2500" dirty="0">
                <a:latin typeface="Times New Roman" panose="02020603050405020304" pitchFamily="18" charset="0"/>
                <a:cs typeface="Times New Roman" panose="02020603050405020304" pitchFamily="18" charset="0"/>
              </a:rPr>
              <a:t>Approving or disapproving the dedication of any portions of the Common Area to a CDD; any public utility; Hillsborough County, Florida; or any other local, state, or federal governmental or quasi-governmental entity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XIII, Section 5</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2830286"/>
            <a:ext cx="11582400" cy="1428205"/>
          </a:xfrm>
        </p:spPr>
        <p:txBody>
          <a:bodyPr/>
          <a:lstStyle/>
          <a:p>
            <a:pPr marL="0" indent="0" algn="just">
              <a:buNone/>
            </a:pPr>
            <a:r>
              <a:rPr lang="en-US" sz="1500" dirty="0">
                <a:latin typeface="Times New Roman" panose="02020603050405020304" pitchFamily="18" charset="0"/>
                <a:cs typeface="Times New Roman" panose="02020603050405020304" pitchFamily="18" charset="0"/>
              </a:rPr>
              <a:t>Section 5. </a:t>
            </a:r>
            <a:r>
              <a:rPr lang="en-US" sz="1500" u="sng" dirty="0">
                <a:latin typeface="Times New Roman" panose="02020603050405020304" pitchFamily="18" charset="0"/>
                <a:cs typeface="Times New Roman" panose="02020603050405020304" pitchFamily="18" charset="0"/>
              </a:rPr>
              <a:t>Easements for Utilities, Etc.</a:t>
            </a:r>
            <a:r>
              <a:rPr lang="en-US" sz="1500" dirty="0">
                <a:latin typeface="Times New Roman" panose="02020603050405020304" pitchFamily="18" charset="0"/>
                <a:cs typeface="Times New Roman" panose="02020603050405020304" pitchFamily="18" charset="0"/>
              </a:rPr>
              <a:t> …</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	The Board, </a:t>
            </a:r>
            <a:r>
              <a:rPr lang="en-US" sz="1500" b="1" dirty="0">
                <a:latin typeface="Times New Roman" panose="02020603050405020304" pitchFamily="18" charset="0"/>
                <a:cs typeface="Times New Roman" panose="02020603050405020304" pitchFamily="18" charset="0"/>
              </a:rPr>
              <a:t>with the approval of Voting Members </a:t>
            </a:r>
            <a:r>
              <a:rPr lang="en-US" sz="1500" dirty="0">
                <a:latin typeface="Times New Roman" panose="02020603050405020304" pitchFamily="18" charset="0"/>
                <a:cs typeface="Times New Roman" panose="02020603050405020304" pitchFamily="18" charset="0"/>
              </a:rPr>
              <a:t>representing at least seventy-five percent (75%) of the votes of the Association, shall have the power to . . . dedicate portions of the Common Area, including, but not limited to, park sites, lakes, ponds, wetlands, conservation areas, and preservation areas to the CDD, if any; any public utility; Hillsborough County, Florida; or any other local, state, or federal governmental or quasi-governmental entity, subject to such approval requirements as may be contained in this Declaration.</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2813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CF8F1"/>
            </a:gs>
            <a:gs pos="100000">
              <a:srgbClr val="EFDCBB"/>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013552"/>
            <a:ext cx="11582400" cy="2034448"/>
          </a:xfrm>
        </p:spPr>
        <p:txBody>
          <a:bodyPr anchor="t"/>
          <a:lstStyle/>
          <a:p>
            <a:pPr algn="ctr"/>
            <a:r>
              <a:rPr lang="en-US" sz="2500" dirty="0">
                <a:latin typeface="Times New Roman" panose="02020603050405020304" pitchFamily="18" charset="0"/>
                <a:cs typeface="Times New Roman" panose="02020603050405020304" pitchFamily="18" charset="0"/>
              </a:rPr>
              <a:t>Approving or disapproving the commencement or prosecution of litigation, </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except proceedings involving challenges to ad valorem taxation, counterclaims, and actions brought by the Association to enforce the Declaration, to foreclose liens, or to collect assessments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XIII, Section 11</a:t>
            </a:r>
          </a:p>
        </p:txBody>
      </p:sp>
      <p:sp>
        <p:nvSpPr>
          <p:cNvPr id="3" name="Content Placeholder 2"/>
          <p:cNvSpPr>
            <a:spLocks noGrp="1"/>
          </p:cNvSpPr>
          <p:nvPr>
            <p:ph idx="1"/>
          </p:nvPr>
        </p:nvSpPr>
        <p:spPr>
          <a:xfrm>
            <a:off x="304800" y="2978332"/>
            <a:ext cx="11582400" cy="3193868"/>
          </a:xfrm>
        </p:spPr>
        <p:txBody>
          <a:bodyPr/>
          <a:lstStyle/>
          <a:p>
            <a:pPr marL="0" indent="0">
              <a:buNone/>
            </a:pPr>
            <a:r>
              <a:rPr lang="en-US" sz="1500" dirty="0">
                <a:latin typeface="Times New Roman" panose="02020603050405020304" pitchFamily="18" charset="0"/>
                <a:cs typeface="Times New Roman" panose="02020603050405020304" pitchFamily="18" charset="0"/>
              </a:rPr>
              <a:t>Section 12.      </a:t>
            </a:r>
            <a:r>
              <a:rPr lang="en-US" sz="1500" u="sng" dirty="0">
                <a:latin typeface="Times New Roman" panose="02020603050405020304" pitchFamily="18" charset="0"/>
                <a:cs typeface="Times New Roman" panose="02020603050405020304" pitchFamily="18" charset="0"/>
              </a:rPr>
              <a:t>Litigation</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No judicial or administrative proceeding shall be commenced or prosecuted by the Association unless approved by a vote of seventy-five percent (75%) of the Voting Members.</a:t>
            </a:r>
            <a:r>
              <a:rPr lang="en-US" sz="1500" dirty="0">
                <a:latin typeface="Times New Roman" panose="02020603050405020304" pitchFamily="18" charset="0"/>
                <a:cs typeface="Times New Roman" panose="02020603050405020304" pitchFamily="18" charset="0"/>
              </a:rPr>
              <a:t>  This Section shall not apply, however, to (a) actions brought by the Association to enforce the provisions of this Declaration (including but not limited to the foreclosure of liens), (b) the imposition and collection of assessments as provided in this Declaration, (c) proceedings involving challenges to ad valorem taxation, or (d) counterclaims brought by the Association in proceedings instituted against it.  This Section shall not be amended unless such amendment is approved by the percentage of votes and pursuant to the same procedures as are necessary to institute proceedings as provided above.</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512554"/>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4089"/>
            <a:ext cx="11582400" cy="1758774"/>
          </a:xfrm>
        </p:spPr>
        <p:txBody>
          <a:bodyPr/>
          <a:lstStyle/>
          <a:p>
            <a:pPr algn="ctr"/>
            <a:r>
              <a:rPr lang="en-US" sz="2500" dirty="0">
                <a:latin typeface="Times New Roman" panose="02020603050405020304" pitchFamily="18" charset="0"/>
                <a:cs typeface="Times New Roman" panose="02020603050405020304" pitchFamily="18" charset="0"/>
              </a:rPr>
              <a:t>Voting on whether to terminate the Association </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and voting to approval material amendments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XIV, Section 4</a:t>
            </a:r>
            <a:r>
              <a:rPr lang="en-US" sz="2500" dirty="0">
                <a:latin typeface="Times New Roman" panose="02020603050405020304" pitchFamily="18" charset="0"/>
                <a:cs typeface="Times New Roman" panose="02020603050405020304" pitchFamily="18" charset="0"/>
              </a:rPr>
              <a:t> </a:t>
            </a:r>
            <a:br>
              <a:rPr lang="en-US" dirty="0"/>
            </a:br>
            <a:endParaRPr lang="en-US" dirty="0"/>
          </a:p>
        </p:txBody>
      </p:sp>
      <p:sp>
        <p:nvSpPr>
          <p:cNvPr id="3" name="Content Placeholder 2"/>
          <p:cNvSpPr>
            <a:spLocks noGrp="1"/>
          </p:cNvSpPr>
          <p:nvPr>
            <p:ph idx="1"/>
          </p:nvPr>
        </p:nvSpPr>
        <p:spPr>
          <a:xfrm>
            <a:off x="609600" y="2236121"/>
            <a:ext cx="11139814" cy="3384933"/>
          </a:xfrm>
        </p:spPr>
        <p:txBody>
          <a:bodyPr/>
          <a:lstStyle/>
          <a:p>
            <a:pPr marL="0" indent="0" algn="just">
              <a:buNone/>
            </a:pPr>
            <a:r>
              <a:rPr lang="en-US" sz="1600" dirty="0">
                <a:latin typeface="Times New Roman" panose="02020603050405020304" pitchFamily="18" charset="0"/>
                <a:cs typeface="Times New Roman" panose="02020603050405020304" pitchFamily="18" charset="0"/>
              </a:rPr>
              <a:t>Section 4. </a:t>
            </a:r>
            <a:r>
              <a:rPr lang="en-US" sz="1600" u="sng" dirty="0">
                <a:latin typeface="Times New Roman" panose="02020603050405020304" pitchFamily="18" charset="0"/>
                <a:cs typeface="Times New Roman" panose="02020603050405020304" pitchFamily="18" charset="0"/>
              </a:rPr>
              <a:t>Amendments to Documents</a:t>
            </a:r>
            <a:r>
              <a:rPr lang="en-US" sz="1600" dirty="0">
                <a:latin typeface="Times New Roman" panose="02020603050405020304" pitchFamily="18" charset="0"/>
                <a:cs typeface="Times New Roman" panose="02020603050405020304" pitchFamily="18" charset="0"/>
              </a:rPr>
              <a:t>. The following provisions do not apply to amendments to the constituent documents or termination of the Association made as a result of destruction, damage, or condemnation pursuant to this Article or to the addition of land in accordance with this Declaration.</a:t>
            </a:r>
          </a:p>
          <a:p>
            <a:pPr marL="0" indent="0" algn="just">
              <a:buNone/>
            </a:pPr>
            <a:r>
              <a:rPr lang="en-US" sz="1600" dirty="0">
                <a:latin typeface="Times New Roman" panose="02020603050405020304" pitchFamily="18" charset="0"/>
                <a:cs typeface="Times New Roman" panose="02020603050405020304" pitchFamily="18" charset="0"/>
              </a:rPr>
              <a:t>	(a)           </a:t>
            </a:r>
            <a:r>
              <a:rPr lang="en-US" sz="1600" b="1" dirty="0">
                <a:latin typeface="Times New Roman" panose="02020603050405020304" pitchFamily="18" charset="0"/>
                <a:cs typeface="Times New Roman" panose="02020603050405020304" pitchFamily="18" charset="0"/>
              </a:rPr>
              <a:t>To terminate the Association, the consent of Voting Members representing at least seventy-five percent (75%) of the votes cast and the approval of the eligible holders of first mortgages on Units to which at least seventy-five percent (75%) of the votes of Units subject to a mortgage appertain shall be required.</a:t>
            </a:r>
          </a:p>
          <a:p>
            <a:pPr marL="0" lvl="2" indent="0" algn="just">
              <a:buNone/>
            </a:pPr>
            <a:r>
              <a:rPr lang="en-US" sz="1600" b="1" dirty="0">
                <a:latin typeface="Times New Roman" panose="02020603050405020304" pitchFamily="18" charset="0"/>
                <a:ea typeface="+mn-ea"/>
                <a:cs typeface="Times New Roman" panose="02020603050405020304" pitchFamily="18" charset="0"/>
              </a:rPr>
              <a:t>	</a:t>
            </a:r>
            <a:r>
              <a:rPr lang="en-US" sz="1600" dirty="0">
                <a:latin typeface="Times New Roman" panose="02020603050405020304" pitchFamily="18" charset="0"/>
                <a:ea typeface="+mn-ea"/>
                <a:cs typeface="Times New Roman" panose="02020603050405020304" pitchFamily="18" charset="0"/>
              </a:rPr>
              <a:t>(b) </a:t>
            </a:r>
            <a:r>
              <a:rPr lang="en-US" sz="1600" b="1" dirty="0">
                <a:latin typeface="Times New Roman" panose="02020603050405020304" pitchFamily="18" charset="0"/>
                <a:ea typeface="+mn-ea"/>
                <a:cs typeface="Times New Roman" panose="02020603050405020304" pitchFamily="18" charset="0"/>
              </a:rPr>
              <a:t>	The consent of Voting Members representing at least seventy-five percent (75%) of the votes cast shall be required to materially amend any provisions of the Declaration, Bylaws, or Articles of Incorporation of the Association or to add any material provisions thereto that establish, provide for, govern, or regulate any of the following:</a:t>
            </a:r>
          </a:p>
          <a:p>
            <a:pPr marL="1885950" lvl="3" indent="-514350">
              <a:buAutoNum type="romanLcParenBoth"/>
            </a:pPr>
            <a:r>
              <a:rPr lang="en-US" sz="1600" dirty="0">
                <a:latin typeface="Times New Roman" panose="02020603050405020304" pitchFamily="18" charset="0"/>
                <a:cs typeface="Times New Roman" panose="02020603050405020304" pitchFamily="18" charset="0"/>
              </a:rPr>
              <a:t>Voting rights attributable to a unit;</a:t>
            </a:r>
          </a:p>
          <a:p>
            <a:pPr marL="1885950" lvl="3" indent="-514350">
              <a:buAutoNum type="romanLcParenBoth"/>
            </a:pPr>
            <a:r>
              <a:rPr lang="en-US" sz="1600" dirty="0">
                <a:latin typeface="Times New Roman" panose="02020603050405020304" pitchFamily="18" charset="0"/>
                <a:cs typeface="Times New Roman" panose="02020603050405020304" pitchFamily="18" charset="0"/>
              </a:rPr>
              <a:t>Assessment shares and subordination of assessment liens;</a:t>
            </a:r>
          </a:p>
          <a:p>
            <a:pPr marL="0" indent="0">
              <a:buNone/>
            </a:pPr>
            <a:endParaRPr lang="en-US" dirty="0"/>
          </a:p>
        </p:txBody>
      </p:sp>
    </p:spTree>
    <p:extLst>
      <p:ext uri="{BB962C8B-B14F-4D97-AF65-F5344CB8AC3E}">
        <p14:creationId xmlns:p14="http://schemas.microsoft.com/office/powerpoint/2010/main" val="660578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latin typeface="Times New Roman" panose="02020603050405020304" pitchFamily="18" charset="0"/>
                <a:cs typeface="Times New Roman" panose="02020603050405020304" pitchFamily="18" charset="0"/>
              </a:rPr>
              <a:t>Westchase Code of Conduct </a:t>
            </a:r>
            <a:endParaRPr lang="en-US" sz="2400" dirty="0"/>
          </a:p>
        </p:txBody>
      </p:sp>
      <p:sp>
        <p:nvSpPr>
          <p:cNvPr id="3" name="Content Placeholder 2"/>
          <p:cNvSpPr>
            <a:spLocks noGrp="1"/>
          </p:cNvSpPr>
          <p:nvPr>
            <p:ph idx="1"/>
          </p:nvPr>
        </p:nvSpPr>
        <p:spPr/>
        <p:txBody>
          <a:bodyPr/>
          <a:lstStyle/>
          <a:p>
            <a:endParaRPr lang="en-US" sz="1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The BOD may direct that any censure, the nature of the Member's violation of this Code, and if applicable, the reason for revocation of authority or removal of a Member from his or her official position, be published in the World of Westchase by the Property Manager. If the VMs censure another VM for a violation of this Code, the other VMs, by a majority vote with each VM having one vote, may direct the Property Manager to notify the VM's Owners of such censure, the nature of the VM's violation of this Code, and if applicable</a:t>
            </a:r>
            <a:r>
              <a:rPr lang="en-US" sz="1600" b="1" dirty="0">
                <a:latin typeface="Times New Roman" panose="02020603050405020304" pitchFamily="18" charset="0"/>
                <a:cs typeface="Times New Roman" panose="02020603050405020304" pitchFamily="18" charset="0"/>
              </a:rPr>
              <a:t>, the VMs' intention to hold a vote to remove such offending VM pursuant </a:t>
            </a:r>
            <a:r>
              <a:rPr lang="en-US" sz="1600" dirty="0">
                <a:latin typeface="Times New Roman" panose="02020603050405020304" pitchFamily="18" charset="0"/>
                <a:cs typeface="Times New Roman" panose="02020603050405020304" pitchFamily="18" charset="0"/>
              </a:rPr>
              <a:t>to the procedures in the WCA's governing documents.</a:t>
            </a:r>
          </a:p>
          <a:p>
            <a:pPr marL="0" lvl="0" indent="0">
              <a:buNone/>
            </a:pPr>
            <a:endParaRPr lang="en-US" sz="1600" dirty="0">
              <a:latin typeface="Times New Roman" panose="02020603050405020304" pitchFamily="18" charset="0"/>
              <a:cs typeface="Times New Roman" panose="02020603050405020304" pitchFamily="18" charset="0"/>
            </a:endParaRPr>
          </a:p>
          <a:p>
            <a:pPr lvl="0"/>
            <a:endParaRPr lang="en-US" sz="1600" dirty="0">
              <a:latin typeface="Times New Roman" panose="02020603050405020304" pitchFamily="18" charset="0"/>
              <a:cs typeface="Times New Roman" panose="02020603050405020304" pitchFamily="18" charset="0"/>
            </a:endParaRPr>
          </a:p>
          <a:p>
            <a:pPr lvl="0"/>
            <a:r>
              <a:rPr lang="en-US" sz="1600" b="1" dirty="0">
                <a:latin typeface="Times New Roman" panose="02020603050405020304" pitchFamily="18" charset="0"/>
                <a:cs typeface="Times New Roman" panose="02020603050405020304" pitchFamily="18" charset="0"/>
              </a:rPr>
              <a:t>Any Member removed from an official WCA position, or any Member whose authority to act on behalf of the WCA is revoked</a:t>
            </a:r>
            <a:r>
              <a:rPr lang="en-US" sz="1600" dirty="0">
                <a:latin typeface="Times New Roman" panose="02020603050405020304" pitchFamily="18" charset="0"/>
                <a:cs typeface="Times New Roman" panose="02020603050405020304" pitchFamily="18" charset="0"/>
              </a:rPr>
              <a:t>, may not be permitted to act in any official capacity for the WCA for a period of one (1) year after such removal.</a:t>
            </a:r>
          </a:p>
          <a:p>
            <a:pPr lvl="0"/>
            <a:endParaRPr lang="en-US" sz="1600" dirty="0">
              <a:latin typeface="Times New Roman" panose="02020603050405020304" pitchFamily="18" charset="0"/>
              <a:cs typeface="Times New Roman" panose="02020603050405020304" pitchFamily="18" charset="0"/>
            </a:endParaRPr>
          </a:p>
          <a:p>
            <a:pPr lvl="0"/>
            <a:endParaRPr lang="en-US" sz="1600" dirty="0">
              <a:latin typeface="Times New Roman" panose="02020603050405020304" pitchFamily="18" charset="0"/>
              <a:cs typeface="Times New Roman" panose="02020603050405020304" pitchFamily="18" charset="0"/>
            </a:endParaRPr>
          </a:p>
          <a:p>
            <a:pPr lvl="0"/>
            <a:r>
              <a:rPr lang="en-US" sz="1600" b="1" dirty="0">
                <a:latin typeface="Times New Roman" panose="02020603050405020304" pitchFamily="18" charset="0"/>
                <a:cs typeface="Times New Roman" panose="02020603050405020304" pitchFamily="18" charset="0"/>
              </a:rPr>
              <a:t>Every member of the BOD, VM, alternate VM, and Committee Member will, upon assuming their position, or as soon thereafter as is practical, be provided with a copy of this Code and be asked to confirm</a:t>
            </a:r>
            <a:r>
              <a:rPr lang="en-US" sz="1600" dirty="0">
                <a:latin typeface="Times New Roman" panose="02020603050405020304" pitchFamily="18" charset="0"/>
                <a:cs typeface="Times New Roman" panose="02020603050405020304" pitchFamily="18" charset="0"/>
              </a:rPr>
              <a:t>, in writing that they have received the Code and agree to abide by it. A copy of each signed confirmation will be maintained as part of the WCA's official records.</a:t>
            </a: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174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2356259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CF8F1"/>
            </a:gs>
            <a:gs pos="100000">
              <a:srgbClr val="EFDCBB"/>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010653"/>
            <a:ext cx="11582400" cy="685800"/>
          </a:xfrm>
        </p:spPr>
        <p:txBody>
          <a:bodyPr/>
          <a:lstStyle/>
          <a:p>
            <a:pPr algn="ctr"/>
            <a:r>
              <a:rPr lang="en-US" sz="2500" dirty="0">
                <a:latin typeface="Times New Roman" panose="02020603050405020304" pitchFamily="18" charset="0"/>
                <a:cs typeface="Times New Roman" panose="02020603050405020304" pitchFamily="18" charset="0"/>
              </a:rPr>
              <a:t>Voting to Elect or Remove Directors</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(Art. I, Section 30 and Bylaws, Art. III A. Sections 3-5)</a:t>
            </a:r>
            <a:endParaRPr lang="en-US" sz="2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3783" y="1913022"/>
            <a:ext cx="11582400" cy="4664048"/>
          </a:xfrm>
        </p:spPr>
        <p:txBody>
          <a:bodyPr/>
          <a:lstStyle/>
          <a:p>
            <a:pPr marL="0" indent="0" algn="ctr">
              <a:buNone/>
            </a:pPr>
            <a:r>
              <a:rPr lang="en-US" sz="1500" b="1" dirty="0">
                <a:latin typeface="Times New Roman" panose="02020603050405020304" pitchFamily="18" charset="0"/>
                <a:cs typeface="Times New Roman" panose="02020603050405020304" pitchFamily="18" charset="0"/>
              </a:rPr>
              <a:t>Article I Definitions</a:t>
            </a:r>
          </a:p>
          <a:p>
            <a:pPr marL="0" indent="0" algn="just">
              <a:buNone/>
            </a:pPr>
            <a:r>
              <a:rPr lang="en-US" sz="1600" b="1" dirty="0">
                <a:latin typeface="Times New Roman" panose="02020603050405020304" pitchFamily="18" charset="0"/>
                <a:cs typeface="Times New Roman" panose="02020603050405020304" pitchFamily="18" charset="0"/>
              </a:rPr>
              <a:t> Section 30.  </a:t>
            </a:r>
            <a:r>
              <a:rPr lang="en-US" sz="1500" b="1" u="sng" dirty="0">
                <a:latin typeface="Times New Roman" panose="02020603050405020304" pitchFamily="18" charset="0"/>
                <a:cs typeface="Times New Roman" panose="02020603050405020304" pitchFamily="18" charset="0"/>
              </a:rPr>
              <a:t>"Voting Member" </a:t>
            </a:r>
            <a:r>
              <a:rPr lang="en-US" sz="1500" b="1" dirty="0">
                <a:latin typeface="Times New Roman" panose="02020603050405020304" pitchFamily="18" charset="0"/>
                <a:cs typeface="Times New Roman" panose="02020603050405020304" pitchFamily="18" charset="0"/>
              </a:rPr>
              <a:t>shall mean and refer to the representative selected by the Members of each Neighborhood to be responsible for casting all votes attributable to Units in the Neighborhood for election of directors, amending this Declaration or the Bylaws, and all other matters provided for in this Declaration and in the Bylaws.  The Voting Member from each Neighborhood shall be determined as provided herein.  The term "Voting Member" shall, as the context requires, apply to an alternate Voting Member.</a:t>
            </a:r>
          </a:p>
          <a:p>
            <a:pPr marL="0" indent="0" algn="just">
              <a:buNone/>
            </a:pPr>
            <a:endParaRPr lang="en-US" sz="1500" b="1" dirty="0">
              <a:latin typeface="Times New Roman" panose="02020603050405020304" pitchFamily="18" charset="0"/>
              <a:cs typeface="Times New Roman" panose="02020603050405020304" pitchFamily="18" charset="0"/>
            </a:endParaRPr>
          </a:p>
          <a:p>
            <a:pPr marL="0" indent="0" algn="ctr">
              <a:buNone/>
            </a:pPr>
            <a:r>
              <a:rPr lang="en-US" sz="1500" b="1" dirty="0">
                <a:latin typeface="Times New Roman" panose="02020603050405020304" pitchFamily="18" charset="0"/>
                <a:cs typeface="Times New Roman" panose="02020603050405020304" pitchFamily="18" charset="0"/>
              </a:rPr>
              <a:t>Article III Membership and Voting Rights </a:t>
            </a:r>
          </a:p>
          <a:p>
            <a:pPr marL="0" indent="0" algn="just">
              <a:spcBef>
                <a:spcPts val="0"/>
              </a:spcBef>
              <a:buNone/>
            </a:pPr>
            <a:endParaRPr lang="en-US" sz="1500" b="1" dirty="0">
              <a:latin typeface="Times New Roman" panose="02020603050405020304" pitchFamily="18" charset="0"/>
              <a:cs typeface="Times New Roman" panose="02020603050405020304" pitchFamily="18" charset="0"/>
            </a:endParaRPr>
          </a:p>
          <a:p>
            <a:pPr marL="0" indent="0" algn="just">
              <a:spcBef>
                <a:spcPts val="0"/>
              </a:spcBef>
              <a:buNone/>
            </a:pPr>
            <a:r>
              <a:rPr lang="en-US" sz="1500" b="1" dirty="0">
                <a:latin typeface="Times New Roman" panose="02020603050405020304" pitchFamily="18" charset="0"/>
                <a:cs typeface="Times New Roman" panose="02020603050405020304" pitchFamily="18" charset="0"/>
              </a:rPr>
              <a:t>Section 3 </a:t>
            </a:r>
            <a:r>
              <a:rPr lang="en-US" sz="1500" b="1" u="sng" dirty="0">
                <a:latin typeface="Times New Roman" panose="02020603050405020304" pitchFamily="18" charset="0"/>
                <a:cs typeface="Times New Roman" panose="02020603050405020304" pitchFamily="18" charset="0"/>
              </a:rPr>
              <a:t>Voting</a:t>
            </a:r>
            <a:r>
              <a:rPr lang="en-US" sz="1500" b="1" dirty="0">
                <a:latin typeface="Times New Roman" panose="02020603050405020304" pitchFamily="18" charset="0"/>
                <a:cs typeface="Times New Roman" panose="02020603050405020304" pitchFamily="18" charset="0"/>
              </a:rPr>
              <a:t> … Notwithstanding the foregoing, each Voting Member shall cast only one (1) equal vote for the election or removal of directors from the Board of Directors.</a:t>
            </a:r>
          </a:p>
          <a:p>
            <a:pPr marL="0" indent="0" algn="just">
              <a:spcBef>
                <a:spcPts val="0"/>
              </a:spcBef>
              <a:buNone/>
            </a:pPr>
            <a:endParaRPr lang="en-US" sz="1500" b="1" dirty="0">
              <a:latin typeface="Times New Roman" panose="02020603050405020304" pitchFamily="18" charset="0"/>
              <a:cs typeface="Times New Roman" panose="02020603050405020304" pitchFamily="18" charset="0"/>
            </a:endParaRPr>
          </a:p>
          <a:p>
            <a:pPr marL="0" indent="0" algn="ctr">
              <a:buNone/>
            </a:pP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Bylaws, Article. III, Board of Directors:  Number, Powers, Meetings</a:t>
            </a:r>
          </a:p>
          <a:p>
            <a:pPr marL="0" lvl="0" indent="0" algn="ctr">
              <a:buNone/>
            </a:pPr>
            <a:r>
              <a:rPr lang="en-US" sz="1500" b="1" dirty="0">
                <a:latin typeface="Times New Roman" panose="02020603050405020304" pitchFamily="18" charset="0"/>
                <a:cs typeface="Times New Roman" panose="02020603050405020304" pitchFamily="18" charset="0"/>
              </a:rPr>
              <a:t>	A. Composition and Selection</a:t>
            </a:r>
          </a:p>
          <a:p>
            <a:pPr marL="0" indent="0" algn="just">
              <a:buNone/>
            </a:pPr>
            <a:r>
              <a:rPr lang="en-US" sz="1600" b="1" dirty="0">
                <a:latin typeface="Times New Roman" panose="02020603050405020304" pitchFamily="18" charset="0"/>
                <a:cs typeface="Times New Roman" panose="02020603050405020304" pitchFamily="18" charset="0"/>
              </a:rPr>
              <a:t>Section 3.</a:t>
            </a:r>
            <a:r>
              <a:rPr lang="en-US" sz="1500" dirty="0">
                <a:latin typeface="Times New Roman" panose="02020603050405020304" pitchFamily="18" charset="0"/>
                <a:cs typeface="Times New Roman" panose="02020603050405020304" pitchFamily="18" charset="0"/>
              </a:rPr>
              <a:t>  </a:t>
            </a:r>
            <a:r>
              <a:rPr lang="en-US" sz="1500" b="1" u="sng" dirty="0">
                <a:latin typeface="Times New Roman" panose="02020603050405020304" pitchFamily="18" charset="0"/>
                <a:cs typeface="Times New Roman" panose="02020603050405020304" pitchFamily="18" charset="0"/>
              </a:rPr>
              <a:t>Nomination of Directors</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A Nominating Committee shall make nominations to the Board of Directors. . . The Nominating Committee members shall be appointed by the Board of Directors not less than </a:t>
            </a:r>
            <a:r>
              <a:rPr lang="en-US" sz="1500" b="1" u="sng" dirty="0">
                <a:latin typeface="Times New Roman" panose="02020603050405020304" pitchFamily="18" charset="0"/>
                <a:cs typeface="Times New Roman" panose="02020603050405020304" pitchFamily="18" charset="0"/>
              </a:rPr>
              <a:t>sixty (60</a:t>
            </a:r>
            <a:r>
              <a:rPr lang="en-US" sz="1500" b="1" dirty="0">
                <a:latin typeface="Times New Roman" panose="02020603050405020304" pitchFamily="18" charset="0"/>
                <a:cs typeface="Times New Roman" panose="02020603050405020304" pitchFamily="18" charset="0"/>
              </a:rPr>
              <a:t>) days prior to each annual meeting of the Voting Members . . . All candidates shall have a reasonable opportunity to communicate their qualifications to the Voting Members and to solicit votes. . .</a:t>
            </a:r>
          </a:p>
          <a:p>
            <a:pPr marL="0" indent="0" algn="just">
              <a:buNone/>
            </a:pPr>
            <a:endParaRPr lang="en-US" sz="1500" b="1" strike="sngStrike" dirty="0">
              <a:solidFill>
                <a:srgbClr val="FF0000"/>
              </a:solidFill>
              <a:latin typeface="Times New Roman" panose="02020603050405020304" pitchFamily="18" charset="0"/>
              <a:cs typeface="Times New Roman" panose="02020603050405020304" pitchFamily="18" charset="0"/>
            </a:endParaRPr>
          </a:p>
          <a:p>
            <a:pPr marL="0" indent="0" algn="just">
              <a:buNone/>
            </a:pPr>
            <a:endParaRPr lang="en-US" sz="1500" b="1" strike="sngStrike" dirty="0">
              <a:solidFill>
                <a:srgbClr val="FF0000"/>
              </a:solidFill>
              <a:latin typeface="Times New Roman" panose="02020603050405020304" pitchFamily="18" charset="0"/>
              <a:cs typeface="Times New Roman" panose="02020603050405020304" pitchFamily="18" charset="0"/>
            </a:endParaRPr>
          </a:p>
          <a:p>
            <a:pPr marL="0" indent="0" algn="just">
              <a:buNone/>
            </a:pPr>
            <a:endParaRPr lang="en-US" sz="1500" strike="sngStrike" dirty="0">
              <a:solidFill>
                <a:srgbClr val="FF0000"/>
              </a:solidFill>
              <a:latin typeface="Times New Roman" panose="02020603050405020304" pitchFamily="18" charset="0"/>
              <a:cs typeface="Times New Roman" panose="02020603050405020304" pitchFamily="18" charset="0"/>
            </a:endParaRPr>
          </a:p>
          <a:p>
            <a:pPr marL="0" indent="0" algn="r">
              <a:buNone/>
            </a:pPr>
            <a:r>
              <a:rPr lang="en-US" sz="1600" b="1" dirty="0">
                <a:latin typeface="Times New Roman" panose="02020603050405020304" pitchFamily="18" charset="0"/>
                <a:cs typeface="Times New Roman" panose="02020603050405020304" pitchFamily="18" charset="0"/>
              </a:rPr>
              <a:t>Continued on following page.</a:t>
            </a:r>
          </a:p>
          <a:p>
            <a:pPr marL="0" indent="0" algn="just">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36590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02674"/>
            <a:ext cx="11582400" cy="4369526"/>
          </a:xfrm>
        </p:spPr>
        <p:txBody>
          <a:bodyPr/>
          <a:lstStyle/>
          <a:p>
            <a:pPr marL="0" indent="0" algn="just">
              <a:buNone/>
            </a:pPr>
            <a:r>
              <a:rPr lang="en-US" sz="1600" b="1" dirty="0">
                <a:latin typeface="Times New Roman" panose="02020603050405020304" pitchFamily="18" charset="0"/>
                <a:cs typeface="Times New Roman" panose="02020603050405020304" pitchFamily="18" charset="0"/>
              </a:rPr>
              <a:t>Section 4.</a:t>
            </a:r>
            <a:r>
              <a:rPr lang="en-US" sz="1500" dirty="0">
                <a:latin typeface="Times New Roman" panose="02020603050405020304" pitchFamily="18" charset="0"/>
                <a:cs typeface="Times New Roman" panose="02020603050405020304" pitchFamily="18" charset="0"/>
              </a:rPr>
              <a:t>  </a:t>
            </a:r>
            <a:r>
              <a:rPr lang="en-US" sz="1500" b="1" u="sng" dirty="0">
                <a:latin typeface="Times New Roman" panose="02020603050405020304" pitchFamily="18" charset="0"/>
                <a:cs typeface="Times New Roman" panose="02020603050405020304" pitchFamily="18" charset="0"/>
              </a:rPr>
              <a:t>Election and Term of Office</a:t>
            </a:r>
            <a:r>
              <a:rPr lang="en-US" sz="1500" dirty="0">
                <a:latin typeface="Times New Roman" panose="02020603050405020304" pitchFamily="18" charset="0"/>
                <a:cs typeface="Times New Roman" panose="02020603050405020304" pitchFamily="18" charset="0"/>
              </a:rPr>
              <a:t>.  </a:t>
            </a:r>
          </a:p>
          <a:p>
            <a:pPr marL="0" indent="0" algn="just">
              <a:buNone/>
            </a:pPr>
            <a:r>
              <a:rPr lang="en-US" sz="1500" dirty="0">
                <a:latin typeface="Times New Roman" panose="02020603050405020304" pitchFamily="18" charset="0"/>
                <a:cs typeface="Times New Roman" panose="02020603050405020304" pitchFamily="18" charset="0"/>
              </a:rPr>
              <a:t>Notwithstanding any other provision contained herein:</a:t>
            </a:r>
          </a:p>
          <a:p>
            <a:pPr marL="1714500" lvl="3" indent="-342900" algn="just">
              <a:buFont typeface="+mj-lt"/>
              <a:buAutoNum type="alphaLcPeriod"/>
            </a:pPr>
            <a:r>
              <a:rPr lang="en-US" sz="1500" dirty="0">
                <a:latin typeface="Times New Roman" panose="02020603050405020304" pitchFamily="18" charset="0"/>
                <a:cs typeface="Times New Roman" panose="02020603050405020304" pitchFamily="18" charset="0"/>
              </a:rPr>
              <a:t>Each Director shall serve for a term of two (2) years.  The terms of the Directors shall be staggered so that approximately one-half (1/2) of the Directors shall be elected each year.</a:t>
            </a:r>
          </a:p>
          <a:p>
            <a:pPr marL="1714500" lvl="3" indent="-342900" algn="just">
              <a:buFont typeface="+mj-lt"/>
              <a:buAutoNum type="alphaLcPeriod"/>
            </a:pPr>
            <a:r>
              <a:rPr lang="en-US" sz="1500" b="1" dirty="0">
                <a:latin typeface="Times New Roman" panose="02020603050405020304" pitchFamily="18" charset="0"/>
                <a:cs typeface="Times New Roman" panose="02020603050405020304" pitchFamily="18" charset="0"/>
              </a:rPr>
              <a:t>New Directors shall be elected by Voting Members present at the annual meeting and take office at the end of the annual meeting.  Each Voting Member shall be entitled to cast one (1) vote with respect to each vacancy to be filled.  There shall be no cumulative voting.  Directors shall be elected by a plurality of those Voting Members present at the annual meeting of the Association.  </a:t>
            </a:r>
          </a:p>
          <a:p>
            <a:pPr marL="1714500" lvl="3" indent="-342900" algn="just">
              <a:buFont typeface="+mj-lt"/>
              <a:buAutoNum type="alphaLcPeriod"/>
            </a:pPr>
            <a:r>
              <a:rPr lang="en-US" sz="1500" dirty="0">
                <a:latin typeface="Times New Roman" panose="02020603050405020304" pitchFamily="18" charset="0"/>
                <a:cs typeface="Times New Roman" panose="02020603050405020304" pitchFamily="18" charset="0"/>
              </a:rPr>
              <a:t>Directors may be elected to serve any number of consecutive terms.  </a:t>
            </a:r>
          </a:p>
          <a:p>
            <a:pPr marL="1714500" lvl="3" indent="-342900" algn="just">
              <a:buFont typeface="+mj-lt"/>
              <a:buAutoNum type="alphaLcPeriod"/>
            </a:pPr>
            <a:r>
              <a:rPr lang="en-US" sz="1500" dirty="0">
                <a:latin typeface="Times New Roman" panose="02020603050405020304" pitchFamily="18" charset="0"/>
                <a:cs typeface="Times New Roman" panose="02020603050405020304" pitchFamily="18" charset="0"/>
              </a:rPr>
              <a:t>The Directors shall hold office until their respective successors have taken office.</a:t>
            </a:r>
          </a:p>
          <a:p>
            <a:pPr marL="1714500" lvl="3" indent="-342900" algn="just">
              <a:buFont typeface="+mj-lt"/>
              <a:buAutoNum type="alphaLcPeriod"/>
            </a:pPr>
            <a:r>
              <a:rPr lang="en-US" sz="1500" b="1" dirty="0">
                <a:latin typeface="Times New Roman" panose="02020603050405020304" pitchFamily="18" charset="0"/>
                <a:cs typeface="Times New Roman" panose="02020603050405020304" pitchFamily="18" charset="0"/>
              </a:rPr>
              <a:t>In the event the Voting Members fail to elect a sufficient number of Directors to fill all vacancies on the Board of Directors at the annual meeting, the Board shall call a special meeting of the Voting Members, to be held not more than thirty (30) days after the annual meeting, for the purpose of electing Directors to fill any such vacancies.  If any such vacancies remain following such a meeting, the Board may continue to call special meetings of the Voting Members for the purpose of electing Directors to fill any vacancies, with each such special meeting being held not more than thirty (30) days after the most recent such special meeting called for such purpose, until all vacancies are filled.</a:t>
            </a:r>
          </a:p>
          <a:p>
            <a:pPr marL="1371600" lvl="3" indent="0" algn="r">
              <a:buNone/>
            </a:pPr>
            <a:r>
              <a:rPr lang="en-US" sz="1600" b="1" dirty="0">
                <a:latin typeface="Times New Roman" panose="02020603050405020304" pitchFamily="18" charset="0"/>
                <a:cs typeface="Times New Roman" panose="02020603050405020304" pitchFamily="18" charset="0"/>
              </a:rPr>
              <a:t>Continued on following page.</a:t>
            </a:r>
          </a:p>
          <a:p>
            <a:pPr marL="1371600" lvl="3" indent="0" algn="r">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a:p>
            <a:endParaRPr lang="en-US" sz="15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304800" y="1027113"/>
            <a:ext cx="11582400" cy="685800"/>
          </a:xfrm>
        </p:spPr>
        <p:txBody>
          <a:bodyPr/>
          <a:lstStyle/>
          <a:p>
            <a:pPr algn="ctr"/>
            <a:r>
              <a:rPr lang="en-US" sz="2500" dirty="0">
                <a:latin typeface="Times New Roman" panose="02020603050405020304" pitchFamily="18" charset="0"/>
                <a:cs typeface="Times New Roman" panose="02020603050405020304" pitchFamily="18" charset="0"/>
              </a:rPr>
              <a:t>Voting to Elect or Remove Directors (continued)</a:t>
            </a:r>
          </a:p>
        </p:txBody>
      </p:sp>
    </p:spTree>
    <p:extLst>
      <p:ext uri="{BB962C8B-B14F-4D97-AF65-F5344CB8AC3E}">
        <p14:creationId xmlns:p14="http://schemas.microsoft.com/office/powerpoint/2010/main" val="3702987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1600" b="1" dirty="0">
                <a:latin typeface="Times New Roman" panose="02020603050405020304" pitchFamily="18" charset="0"/>
                <a:cs typeface="Times New Roman" panose="02020603050405020304" pitchFamily="18" charset="0"/>
              </a:rPr>
              <a:t>Section 5.</a:t>
            </a:r>
            <a:r>
              <a:rPr lang="en-US" sz="1500" dirty="0">
                <a:latin typeface="Times New Roman" panose="02020603050405020304" pitchFamily="18" charset="0"/>
                <a:cs typeface="Times New Roman" panose="02020603050405020304" pitchFamily="18" charset="0"/>
              </a:rPr>
              <a:t>  </a:t>
            </a:r>
            <a:r>
              <a:rPr lang="en-US" sz="1500" b="1" u="sng" dirty="0">
                <a:latin typeface="Times New Roman" panose="02020603050405020304" pitchFamily="18" charset="0"/>
                <a:cs typeface="Times New Roman" panose="02020603050405020304" pitchFamily="18" charset="0"/>
              </a:rPr>
              <a:t>Removal of Directors and Filling of Vacancies</a:t>
            </a:r>
            <a:r>
              <a:rPr lang="en-US" sz="1500" dirty="0">
                <a:latin typeface="Times New Roman" panose="02020603050405020304" pitchFamily="18" charset="0"/>
                <a:cs typeface="Times New Roman" panose="02020603050405020304" pitchFamily="18" charset="0"/>
              </a:rPr>
              <a:t>.  . . . </a:t>
            </a:r>
            <a:r>
              <a:rPr lang="en-US" sz="1500" b="1" dirty="0">
                <a:latin typeface="Times New Roman" panose="02020603050405020304" pitchFamily="18" charset="0"/>
                <a:cs typeface="Times New Roman" panose="02020603050405020304" pitchFamily="18" charset="0"/>
              </a:rPr>
              <a:t>Any Director may be removed, with or without cause, by a vote of the Voting Members holding a majority of the votes entitled to be cast for the election of that Director, one vote per Voting Member. . . Upon removal of a Director, a successor shall then and there be elected by the Voting Members to fill the vacancy for the remainder of the term of that Director.</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ctr">
              <a:buNone/>
            </a:pPr>
            <a:r>
              <a:rPr lang="en-US" sz="1500" b="1" dirty="0">
                <a:latin typeface="Times New Roman" panose="02020603050405020304" pitchFamily="18" charset="0"/>
                <a:cs typeface="Times New Roman" panose="02020603050405020304" pitchFamily="18" charset="0"/>
              </a:rPr>
              <a:t>. . . </a:t>
            </a:r>
          </a:p>
        </p:txBody>
      </p:sp>
      <p:sp>
        <p:nvSpPr>
          <p:cNvPr id="4" name="Title 1"/>
          <p:cNvSpPr>
            <a:spLocks noGrp="1"/>
          </p:cNvSpPr>
          <p:nvPr>
            <p:ph type="title"/>
          </p:nvPr>
        </p:nvSpPr>
        <p:spPr>
          <a:xfrm>
            <a:off x="304800" y="1027113"/>
            <a:ext cx="11582400" cy="685800"/>
          </a:xfrm>
        </p:spPr>
        <p:txBody>
          <a:bodyPr/>
          <a:lstStyle/>
          <a:p>
            <a:pPr algn="ctr"/>
            <a:r>
              <a:rPr lang="en-US" sz="2500" dirty="0">
                <a:latin typeface="Times New Roman" panose="02020603050405020304" pitchFamily="18" charset="0"/>
                <a:cs typeface="Times New Roman" panose="02020603050405020304" pitchFamily="18" charset="0"/>
              </a:rPr>
              <a:t>Voting to Elect or Remove Directors (continued)</a:t>
            </a:r>
          </a:p>
        </p:txBody>
      </p:sp>
    </p:spTree>
    <p:extLst>
      <p:ext uri="{BB962C8B-B14F-4D97-AF65-F5344CB8AC3E}">
        <p14:creationId xmlns:p14="http://schemas.microsoft.com/office/powerpoint/2010/main" val="210296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42738"/>
            <a:ext cx="11582400" cy="685800"/>
          </a:xfrm>
        </p:spPr>
        <p:txBody>
          <a:bodyPr/>
          <a:lstStyle/>
          <a:p>
            <a:pPr algn="ctr"/>
            <a:r>
              <a:rPr lang="en-US" sz="2500" dirty="0">
                <a:latin typeface="Times New Roman" panose="02020603050405020304" pitchFamily="18" charset="0"/>
                <a:cs typeface="Times New Roman" panose="02020603050405020304" pitchFamily="18" charset="0"/>
              </a:rPr>
              <a:t>Voting to Remove Other Voting Members</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Declaration Article III, Section 5, (a) through (c)</a:t>
            </a:r>
          </a:p>
        </p:txBody>
      </p:sp>
      <p:sp>
        <p:nvSpPr>
          <p:cNvPr id="3" name="Content Placeholder 2"/>
          <p:cNvSpPr>
            <a:spLocks noGrp="1"/>
          </p:cNvSpPr>
          <p:nvPr>
            <p:ph idx="1"/>
          </p:nvPr>
        </p:nvSpPr>
        <p:spPr>
          <a:xfrm>
            <a:off x="304800" y="2057399"/>
            <a:ext cx="11582400" cy="4387467"/>
          </a:xfrm>
        </p:spPr>
        <p:txBody>
          <a:bodyPr/>
          <a:lstStyle/>
          <a:p>
            <a:pPr marL="0" indent="0" algn="ctr">
              <a:buNone/>
            </a:pPr>
            <a:endParaRPr lang="en-US" sz="1500" b="1" dirty="0">
              <a:latin typeface="Times New Roman" panose="02020603050405020304" pitchFamily="18" charset="0"/>
              <a:cs typeface="Times New Roman" panose="02020603050405020304" pitchFamily="18" charset="0"/>
            </a:endParaRPr>
          </a:p>
          <a:p>
            <a:pPr marL="0" indent="0" algn="just">
              <a:buNone/>
            </a:pPr>
            <a:r>
              <a:rPr lang="en-US" sz="1500" b="1" dirty="0">
                <a:latin typeface="Times New Roman" panose="02020603050405020304" pitchFamily="18" charset="0"/>
                <a:cs typeface="Times New Roman" panose="02020603050405020304" pitchFamily="18" charset="0"/>
              </a:rPr>
              <a:t>Section 5.  </a:t>
            </a:r>
            <a:r>
              <a:rPr lang="en-US" sz="1500" b="1" u="sng" dirty="0">
                <a:latin typeface="Times New Roman" panose="02020603050405020304" pitchFamily="18" charset="0"/>
                <a:cs typeface="Times New Roman" panose="02020603050405020304" pitchFamily="18" charset="0"/>
              </a:rPr>
              <a:t>Removal of Voting Members and Filing Vacancies.</a:t>
            </a:r>
            <a:r>
              <a:rPr lang="en-US" sz="1500" b="1" dirty="0">
                <a:latin typeface="Times New Roman" panose="02020603050405020304" pitchFamily="18" charset="0"/>
                <a:cs typeface="Times New Roman" panose="02020603050405020304" pitchFamily="18" charset="0"/>
              </a:rPr>
              <a:t>  A Voting Member may be removed and replaced in accordance with any of the following provisions: </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(a)       Any Voting Member from a Neighborhood may be removed by the Owners of Units in that Neighborhood pursuant to the provisions of Article III, Section 5, of the Bylaws, which is made applicable to Neighborhood operations by Article V, Section 3, of the Bylaws, provided, however, when applying said sections of the Bylaws to Neighborhood operations, the term "Voting Member" shall refer to the Owners of Units within the Neighborhood and the term "director" shall refer to the Voting Member from a Neighborhood;</a:t>
            </a:r>
          </a:p>
          <a:p>
            <a:pPr marL="0" indent="0" algn="just">
              <a:buNone/>
            </a:pPr>
            <a:r>
              <a:rPr lang="en-US" sz="1500" dirty="0">
                <a:latin typeface="Times New Roman" panose="02020603050405020304" pitchFamily="18" charset="0"/>
                <a:cs typeface="Times New Roman" panose="02020603050405020304" pitchFamily="18" charset="0"/>
              </a:rPr>
              <a:t>(b)       The Voting Member of any Neighborhood that is not represented by such Voting Member or any alternate Voting Member for three (3) consecutive meetings of the Voting Members or any six (6) meetings of the Voting Members in any twelve (12) month period shall be removed as a Voting Member upon the affirmative vote or written consent, or a combination thereof, of a majority of the Voting Members, with each Voting Member casting one (1) vote.  If an alternate is present at a meeting on behalf of a Voting Member, or if a Voting Member submits a written consent with respect to the matters to be voted on at any such meeting, the Voting Member shall not be considered "absent" for the purposes of this Section; or </a:t>
            </a:r>
          </a:p>
          <a:p>
            <a:pPr marL="0" indent="0" algn="just">
              <a:buNone/>
            </a:pPr>
            <a:r>
              <a:rPr lang="en-US" sz="1500" dirty="0">
                <a:latin typeface="Times New Roman" panose="02020603050405020304" pitchFamily="18" charset="0"/>
                <a:cs typeface="Times New Roman" panose="02020603050405020304" pitchFamily="18" charset="0"/>
              </a:rPr>
              <a:t>(c)       Notwithstanding any other provision in this Declaration or the Articles or Bylaws of the Association, any Voting Member may be removed, with or without cause, by the affirmative vote or written consent, or a combination thereof, of seventy-five percent (75%) of the Voting Members, with each Voting Member casting one (1) vote.  Any Voting Member so removed shall not be eligible to serve as a Voting Member for one (1) year from the date of removal.</a:t>
            </a:r>
          </a:p>
          <a:p>
            <a:pPr marL="0" indent="0" algn="just">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7146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26696"/>
            <a:ext cx="11582400" cy="685800"/>
          </a:xfrm>
        </p:spPr>
        <p:txBody>
          <a:bodyPr/>
          <a:lstStyle/>
          <a:p>
            <a:pPr algn="ctr"/>
            <a:r>
              <a:rPr lang="en-US" sz="2500" dirty="0">
                <a:latin typeface="Times New Roman" panose="02020603050405020304" pitchFamily="18" charset="0"/>
                <a:cs typeface="Times New Roman" panose="02020603050405020304" pitchFamily="18" charset="0"/>
              </a:rPr>
              <a:t>Voting to Fill Voting Member Vacancies</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Declaration </a:t>
            </a:r>
            <a:r>
              <a:rPr lang="en-US" sz="1800" dirty="0" err="1">
                <a:latin typeface="Times New Roman" panose="02020603050405020304" pitchFamily="18" charset="0"/>
                <a:cs typeface="Times New Roman" panose="02020603050405020304" pitchFamily="18" charset="0"/>
              </a:rPr>
              <a:t>rticle</a:t>
            </a:r>
            <a:r>
              <a:rPr lang="en-US" sz="1800" dirty="0">
                <a:latin typeface="Times New Roman" panose="02020603050405020304" pitchFamily="18" charset="0"/>
                <a:cs typeface="Times New Roman" panose="02020603050405020304" pitchFamily="18" charset="0"/>
              </a:rPr>
              <a:t> III, Section 5 (d) and (e)</a:t>
            </a:r>
          </a:p>
        </p:txBody>
      </p:sp>
      <p:sp>
        <p:nvSpPr>
          <p:cNvPr id="3" name="Content Placeholder 2"/>
          <p:cNvSpPr>
            <a:spLocks noGrp="1"/>
          </p:cNvSpPr>
          <p:nvPr>
            <p:ph idx="1"/>
          </p:nvPr>
        </p:nvSpPr>
        <p:spPr/>
        <p:txBody>
          <a:bodyPr/>
          <a:lstStyle/>
          <a:p>
            <a:pPr marL="0" indent="0" algn="just">
              <a:buNone/>
            </a:pPr>
            <a:r>
              <a:rPr lang="en-US" sz="1500" dirty="0">
                <a:latin typeface="Times New Roman" panose="02020603050405020304" pitchFamily="18" charset="0"/>
                <a:cs typeface="Times New Roman" panose="02020603050405020304" pitchFamily="18" charset="0"/>
              </a:rPr>
              <a:t>5.  (d)       If a Voting Member vacancy arises in any Neighborhood because a candidate was not determined at the Neighborhood’s election; a resignation transpired in progress of a term; a Voting Member was removed, pursuant to paragraph (b) of this section, or other extenuating circumstances prevented a Voting Member from fulfilling his or her responsibilities, and the Neighborhood in which the Voting Member vacancy exists does not have an alternate Neighborhood Voting Member, the Voting Member vacancy may be filled by a favorable vote of majority of the Voting Members present at a meeting, with each Voting Member casting one (1) vote.  All candidates for the Voting Member vacancy must be an Owner in the respective Neighborhood. </a:t>
            </a:r>
          </a:p>
          <a:p>
            <a:pPr marL="0" indent="0" algn="just">
              <a:buNone/>
            </a:pPr>
            <a:endParaRPr lang="en-US" sz="1500" u="sng" dirty="0">
              <a:latin typeface="Times New Roman" panose="02020603050405020304" pitchFamily="18" charset="0"/>
              <a:cs typeface="Times New Roman" panose="02020603050405020304" pitchFamily="18" charset="0"/>
            </a:endParaRPr>
          </a:p>
          <a:p>
            <a:pPr marL="0" indent="0" algn="just">
              <a:buNone/>
            </a:pPr>
            <a:r>
              <a:rPr lang="en-US" sz="1500" dirty="0">
                <a:latin typeface="Times New Roman" panose="02020603050405020304" pitchFamily="18" charset="0"/>
                <a:cs typeface="Times New Roman" panose="02020603050405020304" pitchFamily="18" charset="0"/>
              </a:rPr>
              <a:t>(e) Any Voting Member removed in accordance with the provisions hereof shall be replaced by the next most senior alternate Voting Member from his or her Neighborhood.</a:t>
            </a:r>
          </a:p>
          <a:p>
            <a:pPr marL="0" indent="0" algn="just">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2417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58780"/>
            <a:ext cx="11582400" cy="685800"/>
          </a:xfrm>
        </p:spPr>
        <p:txBody>
          <a:bodyPr/>
          <a:lstStyle/>
          <a:p>
            <a:pPr algn="ctr"/>
            <a:r>
              <a:rPr lang="en-US" sz="2500" dirty="0">
                <a:latin typeface="Times New Roman" panose="02020603050405020304" pitchFamily="18" charset="0"/>
                <a:cs typeface="Times New Roman" panose="02020603050405020304" pitchFamily="18" charset="0"/>
              </a:rPr>
              <a:t>Voting Regarding Repair Damage or Destruction to the Common Area </a:t>
            </a:r>
            <a:br>
              <a:rPr lang="en-US" sz="25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Declaration Article V, Section 3. (b)</a:t>
            </a:r>
          </a:p>
        </p:txBody>
      </p:sp>
      <p:sp>
        <p:nvSpPr>
          <p:cNvPr id="3" name="Content Placeholder 2"/>
          <p:cNvSpPr>
            <a:spLocks noGrp="1"/>
          </p:cNvSpPr>
          <p:nvPr>
            <p:ph idx="1"/>
          </p:nvPr>
        </p:nvSpPr>
        <p:spPr/>
        <p:txBody>
          <a:bodyPr/>
          <a:lstStyle/>
          <a:p>
            <a:pPr marL="0" indent="0">
              <a:buNone/>
            </a:pPr>
            <a:endParaRPr lang="en-US" sz="1600" b="1"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Section 3. (b)</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Any damage or destruction to the Common Area or to the common property of any Neighborhood shall be repaired or reconstructed unless the Voting Members representing at least seventy-five percent (75%) of the total votes of the Association, if Common Area, or the Unit Owners representing at least seventy-five percent (75%) of the total votes of the Neighborhood Association whose common property is damaged, if common property of a Neighborhood Association, shall decide within sixty (60) days after the casualty not to repair or reconstruct. . .</a:t>
            </a:r>
          </a:p>
          <a:p>
            <a:pPr marL="0" indent="0">
              <a:buNone/>
            </a:pPr>
            <a:endParaRPr lang="en-US" sz="1600" b="1"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a:p>
            <a:pPr marL="0" indent="0" algn="r">
              <a:buNone/>
            </a:pPr>
            <a:endParaRPr lang="en-US" sz="1500" dirty="0">
              <a:latin typeface="Times New Roman" panose="02020603050405020304" pitchFamily="18" charset="0"/>
              <a:cs typeface="Times New Roman" panose="02020603050405020304" pitchFamily="18" charset="0"/>
            </a:endParaRPr>
          </a:p>
          <a:p>
            <a:pPr marL="0" indent="0" algn="r">
              <a:buNone/>
            </a:pPr>
            <a:endParaRPr lang="en-US" sz="1500" dirty="0">
              <a:latin typeface="Times New Roman" panose="02020603050405020304" pitchFamily="18" charset="0"/>
              <a:cs typeface="Times New Roman" panose="02020603050405020304" pitchFamily="18" charset="0"/>
            </a:endParaRPr>
          </a:p>
          <a:p>
            <a:pPr marL="0" indent="0" algn="r">
              <a:buNone/>
            </a:pPr>
            <a:endParaRPr lang="en-US" sz="1500" dirty="0">
              <a:latin typeface="Times New Roman" panose="02020603050405020304" pitchFamily="18" charset="0"/>
              <a:cs typeface="Times New Roman" panose="02020603050405020304" pitchFamily="18" charset="0"/>
            </a:endParaRPr>
          </a:p>
          <a:p>
            <a:pPr marL="0" indent="0" algn="r">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632190"/>
      </p:ext>
    </p:extLst>
  </p:cSld>
  <p:clrMapOvr>
    <a:masterClrMapping/>
  </p:clrMapOvr>
</p:sld>
</file>

<file path=ppt/theme/theme1.xml><?xml version="1.0" encoding="utf-8"?>
<a:theme xmlns:a="http://schemas.openxmlformats.org/drawingml/2006/main" name="Beig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0</TotalTime>
  <Words>6607</Words>
  <Application>Microsoft Office PowerPoint</Application>
  <PresentationFormat>Widescreen</PresentationFormat>
  <Paragraphs>202</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Times New Roman</vt:lpstr>
      <vt:lpstr>Beige</vt:lpstr>
      <vt:lpstr>Westchase Community Association, Inc.  Voting Member Rights and Responsibilities</vt:lpstr>
      <vt:lpstr>Westchase Code of Conduct – Distinctions between BOD and VM Members</vt:lpstr>
      <vt:lpstr>Westchase Code of Conduct </vt:lpstr>
      <vt:lpstr>Voting to Elect or Remove Directors (Art. I, Section 30 and Bylaws, Art. III A. Sections 3-5)</vt:lpstr>
      <vt:lpstr>Voting to Elect or Remove Directors (continued)</vt:lpstr>
      <vt:lpstr>Voting to Elect or Remove Directors (continued)</vt:lpstr>
      <vt:lpstr>Voting to Remove Other Voting Members Declaration Article III, Section 5, (a) through (c)</vt:lpstr>
      <vt:lpstr>Voting to Fill Voting Member Vacancies Declaration rticle III, Section 5 (d) and (e)</vt:lpstr>
      <vt:lpstr>Voting Regarding Repair Damage or Destruction to the Common Area  Declaration Article V, Section 3. (b)</vt:lpstr>
      <vt:lpstr>Voting For or Against Amendments to the Declaration and Bylaws  Art. XIII, Section 2 and Bylaws, Art. VI, Section 6</vt:lpstr>
      <vt:lpstr>Casting Votes as Directed by a Referendum on the  Imposition of a Special Assessment  Art. III, Section 3 and Art, X, Section 4</vt:lpstr>
      <vt:lpstr>Casting All Other Votes Attributable to  Units in their Neighborhood on all Association matters requiring a membership vote, unless otherwise specified in the Declaration or the Bylaws  Art. III, Section 3 </vt:lpstr>
      <vt:lpstr>Promulgating and Amending the Westchase Residential Guidelines  (Art. XII, Section 35);</vt:lpstr>
      <vt:lpstr>Promulgating and Amending the Westchase Residential Guidelines (continued)</vt:lpstr>
      <vt:lpstr>Promulgating and Amending the Westchase Residential Guidelines (continued)</vt:lpstr>
      <vt:lpstr>Promulgating and Amending the Westchase Residential Guidelines (continued)</vt:lpstr>
      <vt:lpstr>Promulgating  rules and regulations to guide the Variance Committee Art. XI, Section 1(b) and Bylaws, Art. 5, Section 4 </vt:lpstr>
      <vt:lpstr>Electing and Removing Members of the Variance Committee  Bylaws, Art .V, Section 1 and 4</vt:lpstr>
      <vt:lpstr>Electing and Removing Members of the Variance Committee  Bylaws, Art .V, Section 1 and 4 </vt:lpstr>
      <vt:lpstr>Overruling, Canceling or Modifying a Regulation or Restriction  Promulgated by the Board of Directors  Art. XII</vt:lpstr>
      <vt:lpstr>Approving or Disapproving Rules or Procedures Promulgated  by the Nominating Committee  Bylaws, Art. III, Section 3</vt:lpstr>
      <vt:lpstr>Approving or Disapproving the Common Expense Budget and the Amount of the Common Assessment if a Special Meeting is Called for that Purpose  (Art. X, Section 2)</vt:lpstr>
      <vt:lpstr>Voting For or Against the Annexation of Real Property  Art. VIII, Section 1</vt:lpstr>
      <vt:lpstr>Approving or Disapproving Action by the Board to Mortgage, Pledge, or Hypothecate the Common Area as Security for Money Borrowed  Art. XIII, Section 5  </vt:lpstr>
      <vt:lpstr>Voting for or against a conveyance of Common Area that is under threat of condemnation by any authority having the power of condemnation or eminent domain and voting to replace any improvements that have been taken  Art. VII </vt:lpstr>
      <vt:lpstr>Voting to obtain a loan that exceeds five percent (5%) of the budgeted expenses of the Association for the fiscal year  (Bylaws, Art III, Section 18);  </vt:lpstr>
      <vt:lpstr>Approving or disapproving the dedication of any portions of the Common Area to a CDD; any public utility; Hillsborough County, Florida; or any other local, state, or federal governmental or quasi-governmental entity  Art. XIII, Section 5 </vt:lpstr>
      <vt:lpstr>Approving or disapproving the commencement or prosecution of litigation,  except proceedings involving challenges to ad valorem taxation, counterclaims, and actions brought by the Association to enforce the Declaration, to foreclose liens, or to collect assessments  Art. XIII, Section 11</vt:lpstr>
      <vt:lpstr>Voting on whether to terminate the Association  and voting to approval material amendments  Art. XIV, Section 4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Debbie Sainz</dc:creator>
  <cp:lastModifiedBy>Westchase User1</cp:lastModifiedBy>
  <cp:revision>1</cp:revision>
  <cp:lastPrinted>1900-01-01T05:00:00Z</cp:lastPrinted>
  <dcterms:created xsi:type="dcterms:W3CDTF">1900-01-01T05:00:00Z</dcterms:created>
  <dcterms:modified xsi:type="dcterms:W3CDTF">2025-02-25T15:08:54Z</dcterms:modified>
</cp:coreProperties>
</file>